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94" r:id="rId3"/>
    <p:sldId id="296" r:id="rId4"/>
    <p:sldId id="295" r:id="rId5"/>
    <p:sldId id="298" r:id="rId6"/>
    <p:sldId id="299" r:id="rId7"/>
    <p:sldId id="300" r:id="rId8"/>
    <p:sldId id="306" r:id="rId9"/>
    <p:sldId id="310" r:id="rId10"/>
    <p:sldId id="313" r:id="rId11"/>
    <p:sldId id="308" r:id="rId12"/>
    <p:sldId id="314" r:id="rId13"/>
    <p:sldId id="319" r:id="rId14"/>
    <p:sldId id="318" r:id="rId15"/>
    <p:sldId id="257" r:id="rId16"/>
    <p:sldId id="259"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7"/>
    <p:restoredTop sz="85852"/>
  </p:normalViewPr>
  <p:slideViewPr>
    <p:cSldViewPr snapToGrid="0" snapToObjects="1">
      <p:cViewPr>
        <p:scale>
          <a:sx n="93" d="100"/>
          <a:sy n="93" d="100"/>
        </p:scale>
        <p:origin x="392"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BB3E29-170A-2644-B5E0-6C2E593125C9}" type="datetimeFigureOut">
              <a:rPr kumimoji="1" lang="zh-CN" altLang="en-US" smtClean="0"/>
              <a:t>2018/3/14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1DEDEB-CDEC-B547-B9FA-8D605615F2E1}" type="slidenum">
              <a:rPr kumimoji="1" lang="zh-CN" altLang="en-US" smtClean="0"/>
              <a:t>‹#›</a:t>
            </a:fld>
            <a:endParaRPr kumimoji="1" lang="zh-CN" altLang="en-US"/>
          </a:p>
        </p:txBody>
      </p:sp>
    </p:spTree>
    <p:extLst>
      <p:ext uri="{BB962C8B-B14F-4D97-AF65-F5344CB8AC3E}">
        <p14:creationId xmlns:p14="http://schemas.microsoft.com/office/powerpoint/2010/main" val="523158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Hello</a:t>
            </a:r>
            <a:r>
              <a:rPr kumimoji="1" lang="zh-CN" altLang="en-US" dirty="0" smtClean="0"/>
              <a:t> </a:t>
            </a:r>
            <a:r>
              <a:rPr kumimoji="1" lang="en-US" altLang="zh-CN" dirty="0" smtClean="0"/>
              <a:t>everyone</a:t>
            </a:r>
            <a:r>
              <a:rPr kumimoji="1" lang="en-US" altLang="zh-CN" baseline="0" dirty="0" smtClean="0"/>
              <a:t>,</a:t>
            </a:r>
            <a:r>
              <a:rPr kumimoji="1" lang="zh-CN" altLang="en-US" baseline="0" dirty="0" smtClean="0"/>
              <a:t> </a:t>
            </a:r>
            <a:r>
              <a:rPr kumimoji="1" lang="en-US" altLang="zh-CN" baseline="0" dirty="0" smtClean="0"/>
              <a:t>its</a:t>
            </a:r>
            <a:r>
              <a:rPr kumimoji="1" lang="zh-CN" altLang="en-US" baseline="0" dirty="0" smtClean="0"/>
              <a:t> </a:t>
            </a:r>
            <a:r>
              <a:rPr kumimoji="1" lang="en-US" altLang="zh-CN" baseline="0" dirty="0" smtClean="0"/>
              <a:t>my</a:t>
            </a:r>
            <a:r>
              <a:rPr kumimoji="1" lang="zh-CN" altLang="en-US" baseline="0" dirty="0" smtClean="0"/>
              <a:t> </a:t>
            </a:r>
            <a:r>
              <a:rPr kumimoji="1" lang="en-US" altLang="zh-CN" baseline="0" dirty="0" smtClean="0"/>
              <a:t>honor</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give</a:t>
            </a:r>
            <a:r>
              <a:rPr kumimoji="1" lang="zh-CN" altLang="en-US" baseline="0" dirty="0" smtClean="0"/>
              <a:t> </a:t>
            </a:r>
            <a:r>
              <a:rPr kumimoji="1" lang="en-US" altLang="zh-CN" baseline="0" dirty="0" smtClean="0"/>
              <a:t>you</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err="1" smtClean="0"/>
              <a:t>predentation</a:t>
            </a:r>
            <a:r>
              <a:rPr kumimoji="1" lang="zh-CN" altLang="en-US" baseline="0" dirty="0" smtClean="0"/>
              <a:t> </a:t>
            </a:r>
            <a:r>
              <a:rPr kumimoji="1" lang="en-US" altLang="zh-CN" baseline="0" dirty="0" smtClean="0"/>
              <a:t>about</a:t>
            </a:r>
            <a:r>
              <a:rPr kumimoji="1" lang="zh-CN" altLang="en-US" baseline="0" dirty="0" smtClean="0"/>
              <a:t> </a:t>
            </a:r>
            <a:r>
              <a:rPr kumimoji="1" lang="en-US" altLang="zh-CN" baseline="0" dirty="0" smtClean="0"/>
              <a:t>my</a:t>
            </a:r>
            <a:r>
              <a:rPr kumimoji="1" lang="zh-CN" altLang="en-US" baseline="0" dirty="0" smtClean="0"/>
              <a:t> </a:t>
            </a:r>
            <a:r>
              <a:rPr kumimoji="1" lang="en-US" altLang="zh-CN" baseline="0" dirty="0" smtClean="0"/>
              <a:t>project,</a:t>
            </a:r>
            <a:r>
              <a:rPr kumimoji="1" lang="zh-CN" altLang="en-US" baseline="0" dirty="0" smtClean="0"/>
              <a:t> </a:t>
            </a:r>
            <a:r>
              <a:rPr kumimoji="1" lang="en-US" altLang="zh-CN" baseline="0" dirty="0" smtClean="0"/>
              <a:t>applying</a:t>
            </a:r>
            <a:r>
              <a:rPr kumimoji="1" lang="zh-CN" altLang="en-US" baseline="0" dirty="0" smtClean="0"/>
              <a:t> </a:t>
            </a:r>
            <a:r>
              <a:rPr kumimoji="1" lang="en-US" altLang="zh-CN" baseline="0" dirty="0" smtClean="0"/>
              <a:t>machine</a:t>
            </a:r>
            <a:r>
              <a:rPr kumimoji="1" lang="zh-CN" altLang="en-US" baseline="0" dirty="0" smtClean="0"/>
              <a:t> </a:t>
            </a:r>
            <a:r>
              <a:rPr kumimoji="1" lang="en-US" altLang="zh-CN" baseline="0" dirty="0" err="1" smtClean="0"/>
              <a:t>leanring</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predict</a:t>
            </a:r>
            <a:r>
              <a:rPr kumimoji="1" lang="zh-CN" altLang="en-US" baseline="0" dirty="0" smtClean="0"/>
              <a:t> </a:t>
            </a:r>
            <a:r>
              <a:rPr kumimoji="1" lang="en-US" altLang="zh-CN" baseline="0" dirty="0" smtClean="0"/>
              <a:t>maize</a:t>
            </a:r>
            <a:r>
              <a:rPr kumimoji="1" lang="zh-CN" altLang="en-US" baseline="0" dirty="0" smtClean="0"/>
              <a:t> </a:t>
            </a:r>
            <a:r>
              <a:rPr kumimoji="1" lang="en-US" altLang="zh-CN" baseline="0" dirty="0" smtClean="0"/>
              <a:t>traits</a:t>
            </a:r>
            <a:r>
              <a:rPr kumimoji="1" lang="zh-CN" altLang="en-US" baseline="0" dirty="0" smtClean="0"/>
              <a:t> </a:t>
            </a:r>
            <a:r>
              <a:rPr kumimoji="1" lang="en-US" altLang="zh-CN" baseline="0" dirty="0" smtClean="0"/>
              <a:t>using</a:t>
            </a:r>
            <a:r>
              <a:rPr kumimoji="1" lang="zh-CN" altLang="en-US" baseline="0" dirty="0" smtClean="0"/>
              <a:t> </a:t>
            </a:r>
            <a:r>
              <a:rPr kumimoji="1" lang="en-US" altLang="zh-CN" baseline="0" dirty="0" smtClean="0"/>
              <a:t>SNP</a:t>
            </a:r>
            <a:r>
              <a:rPr kumimoji="1" lang="zh-CN" altLang="en-US" baseline="0" dirty="0" smtClean="0"/>
              <a:t> </a:t>
            </a:r>
            <a:r>
              <a:rPr kumimoji="1" lang="en-US" altLang="zh-CN" baseline="0" dirty="0" smtClean="0"/>
              <a:t>data.</a:t>
            </a:r>
            <a:endParaRPr kumimoji="1" lang="zh-CN" altLang="en-US" dirty="0"/>
          </a:p>
        </p:txBody>
      </p:sp>
      <p:sp>
        <p:nvSpPr>
          <p:cNvPr id="4" name="幻灯片编号占位符 3"/>
          <p:cNvSpPr>
            <a:spLocks noGrp="1"/>
          </p:cNvSpPr>
          <p:nvPr>
            <p:ph type="sldNum" sz="quarter" idx="10"/>
          </p:nvPr>
        </p:nvSpPr>
        <p:spPr/>
        <p:txBody>
          <a:bodyPr/>
          <a:lstStyle/>
          <a:p>
            <a:fld id="{DA1DEDEB-CDEC-B547-B9FA-8D605615F2E1}" type="slidenum">
              <a:rPr kumimoji="1" lang="zh-CN" altLang="en-US" smtClean="0"/>
              <a:t>1</a:t>
            </a:fld>
            <a:endParaRPr kumimoji="1" lang="zh-CN" altLang="en-US"/>
          </a:p>
        </p:txBody>
      </p:sp>
    </p:spTree>
    <p:extLst>
      <p:ext uri="{BB962C8B-B14F-4D97-AF65-F5344CB8AC3E}">
        <p14:creationId xmlns:p14="http://schemas.microsoft.com/office/powerpoint/2010/main" val="1711848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en-US" altLang="zh-CN" dirty="0" smtClean="0"/>
                  <a:t>Because</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time</a:t>
                </a:r>
                <a:r>
                  <a:rPr kumimoji="1" lang="zh-CN" altLang="en-US" baseline="0" dirty="0" smtClean="0"/>
                  <a:t> </a:t>
                </a:r>
                <a:r>
                  <a:rPr kumimoji="1" lang="en-US" altLang="zh-CN" baseline="0" dirty="0" smtClean="0"/>
                  <a:t>limitation</a:t>
                </a:r>
                <a:r>
                  <a:rPr kumimoji="1" lang="zh-CN" altLang="en-US" baseline="0" dirty="0" smtClean="0"/>
                  <a:t> </a:t>
                </a:r>
                <a:r>
                  <a:rPr kumimoji="1" lang="en-US" altLang="zh-CN" baseline="0" dirty="0" smtClean="0"/>
                  <a:t>I</a:t>
                </a:r>
                <a:r>
                  <a:rPr kumimoji="1" lang="zh-CN" altLang="en-US" baseline="0" dirty="0" smtClean="0"/>
                  <a:t> </a:t>
                </a:r>
                <a:r>
                  <a:rPr kumimoji="1" lang="en-US" altLang="zh-CN" baseline="0" dirty="0" smtClean="0"/>
                  <a:t>do</a:t>
                </a:r>
                <a:r>
                  <a:rPr kumimoji="1" lang="zh-CN" altLang="en-US" baseline="0" dirty="0" smtClean="0"/>
                  <a:t> </a:t>
                </a:r>
                <a:r>
                  <a:rPr kumimoji="1" lang="en-US" altLang="zh-CN" baseline="0" dirty="0" smtClean="0"/>
                  <a:t>not</a:t>
                </a:r>
                <a:r>
                  <a:rPr kumimoji="1" lang="zh-CN" altLang="en-US" baseline="0" dirty="0" smtClean="0"/>
                  <a:t> </a:t>
                </a:r>
                <a:r>
                  <a:rPr kumimoji="1" lang="en-US" altLang="zh-CN" baseline="0" dirty="0" smtClean="0"/>
                  <a:t>show</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procedure</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whole</a:t>
                </a:r>
                <a:r>
                  <a:rPr kumimoji="1" lang="zh-CN" altLang="en-US" baseline="0" dirty="0" smtClean="0"/>
                  <a:t> </a:t>
                </a:r>
                <a:r>
                  <a:rPr kumimoji="1" lang="en-US" altLang="zh-CN" baseline="0" dirty="0" smtClean="0"/>
                  <a:t>algorithm</a:t>
                </a:r>
                <a:r>
                  <a:rPr kumimoji="1" lang="zh-CN" altLang="en-US" baseline="0" dirty="0" smtClean="0"/>
                  <a:t> </a:t>
                </a:r>
                <a:r>
                  <a:rPr kumimoji="1" lang="en-US" altLang="zh-CN" baseline="0" dirty="0" smtClean="0"/>
                  <a:t>with</a:t>
                </a:r>
                <a:r>
                  <a:rPr kumimoji="1" lang="zh-CN" altLang="en-US" baseline="0" dirty="0" smtClean="0"/>
                  <a:t> </a:t>
                </a:r>
                <a:r>
                  <a:rPr kumimoji="1" lang="en-US" altLang="zh-CN" baseline="0" dirty="0" smtClean="0"/>
                  <a:t>fast</a:t>
                </a:r>
                <a:r>
                  <a:rPr kumimoji="1" lang="zh-CN" altLang="en-US" baseline="0" dirty="0" smtClean="0"/>
                  <a:t> </a:t>
                </a:r>
                <a:r>
                  <a:rPr kumimoji="1" lang="en-US" altLang="zh-CN" baseline="0" dirty="0" smtClean="0"/>
                  <a:t>cv</a:t>
                </a:r>
                <a:r>
                  <a:rPr kumimoji="1" lang="zh-CN" altLang="en-US" baseline="0" dirty="0" smtClean="0"/>
                  <a:t> </a:t>
                </a:r>
                <a:r>
                  <a:rPr kumimoji="1" lang="en-US" altLang="zh-CN" baseline="0" dirty="0" smtClean="0"/>
                  <a:t>method.</a:t>
                </a:r>
                <a:r>
                  <a:rPr kumimoji="1" lang="zh-CN" altLang="en-US" baseline="0" dirty="0" smtClean="0"/>
                  <a:t> </a:t>
                </a:r>
                <a:r>
                  <a:rPr kumimoji="1" lang="en-US" altLang="zh-CN" baseline="0" dirty="0" smtClean="0"/>
                  <a:t>Here</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selecting</a:t>
                </a:r>
                <a:r>
                  <a:rPr kumimoji="1" lang="zh-CN" altLang="en-US" baseline="0" dirty="0" smtClean="0"/>
                  <a:t> </a:t>
                </a:r>
                <a:r>
                  <a:rPr kumimoji="1" lang="en-US" altLang="zh-CN" baseline="0" dirty="0" smtClean="0"/>
                  <a:t>procedure</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causal</a:t>
                </a:r>
                <a:r>
                  <a:rPr kumimoji="1" lang="zh-CN" altLang="en-US" baseline="0" dirty="0" smtClean="0"/>
                  <a:t> </a:t>
                </a:r>
                <a:r>
                  <a:rPr kumimoji="1" lang="en-US" altLang="zh-CN" baseline="0" dirty="0" smtClean="0"/>
                  <a:t>SNPs,</a:t>
                </a:r>
                <a:r>
                  <a:rPr kumimoji="1" lang="zh-CN" altLang="en-US" baseline="0" dirty="0" smtClean="0"/>
                  <a:t> </a:t>
                </a:r>
                <a:r>
                  <a:rPr kumimoji="1" lang="en-US" altLang="zh-CN" baseline="0" dirty="0" smtClean="0"/>
                  <a:t>each</a:t>
                </a:r>
                <a:r>
                  <a:rPr kumimoji="1" lang="zh-CN" altLang="en-US" baseline="0" dirty="0" smtClean="0"/>
                  <a:t> </a:t>
                </a:r>
                <a:r>
                  <a:rPr kumimoji="1" lang="en-US" altLang="zh-CN" baseline="0" dirty="0" smtClean="0"/>
                  <a:t>round</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select</a:t>
                </a:r>
                <a:r>
                  <a:rPr kumimoji="1" lang="zh-CN" altLang="en-US" baseline="0" dirty="0" smtClean="0"/>
                  <a:t> </a:t>
                </a:r>
                <a:r>
                  <a:rPr kumimoji="1" lang="en-US" altLang="zh-CN" baseline="0" dirty="0" smtClean="0"/>
                  <a:t>one</a:t>
                </a:r>
                <a:r>
                  <a:rPr kumimoji="1" lang="zh-CN" altLang="en-US" baseline="0" dirty="0" smtClean="0"/>
                  <a:t> </a:t>
                </a:r>
                <a:r>
                  <a:rPr kumimoji="1" lang="en-US" altLang="zh-CN" baseline="0" dirty="0" smtClean="0"/>
                  <a:t>set</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SNPs</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optimize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Each</a:t>
                </a:r>
                <a:r>
                  <a:rPr kumimoji="1" lang="zh-CN" altLang="en-US" baseline="0" dirty="0" smtClean="0"/>
                  <a:t> </a:t>
                </a:r>
                <a:r>
                  <a:rPr kumimoji="1" lang="en-US" altLang="zh-CN" baseline="0" dirty="0" smtClean="0"/>
                  <a:t>column</a:t>
                </a:r>
                <a:r>
                  <a:rPr kumimoji="1" lang="zh-CN" altLang="en-US" baseline="0" dirty="0" smtClean="0"/>
                  <a:t> </a:t>
                </a:r>
                <a:r>
                  <a:rPr kumimoji="1" lang="en-US" altLang="zh-CN" baseline="0" dirty="0" smtClean="0"/>
                  <a:t>stands</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PCC</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25</a:t>
                </a:r>
                <a:r>
                  <a:rPr kumimoji="1" lang="zh-CN" altLang="en-US" baseline="0" dirty="0" smtClean="0"/>
                  <a:t> </a:t>
                </a:r>
                <a:r>
                  <a:rPr kumimoji="1" lang="en-US" altLang="zh-CN" baseline="0" dirty="0" smtClean="0"/>
                  <a:t>cross</a:t>
                </a:r>
                <a:r>
                  <a:rPr kumimoji="1" lang="zh-CN" altLang="en-US" baseline="0" dirty="0" smtClean="0"/>
                  <a:t> </a:t>
                </a:r>
                <a:r>
                  <a:rPr kumimoji="1" lang="en-US" altLang="zh-CN" baseline="0" dirty="0" smtClean="0"/>
                  <a:t>validation.</a:t>
                </a:r>
                <a:r>
                  <a:rPr kumimoji="1" lang="zh-CN" altLang="en-US" baseline="0" dirty="0" smtClean="0"/>
                  <a:t> </a:t>
                </a:r>
                <a:r>
                  <a:rPr kumimoji="1" lang="en-US" altLang="zh-CN" baseline="0" dirty="0" smtClean="0"/>
                  <a:t>Previously</a:t>
                </a:r>
                <a:r>
                  <a:rPr kumimoji="1" lang="zh-CN" altLang="en-US" baseline="0" dirty="0" smtClean="0"/>
                  <a:t> </a:t>
                </a:r>
                <a:r>
                  <a:rPr kumimoji="1" lang="en-US" altLang="zh-CN" baseline="0" dirty="0" smtClean="0"/>
                  <a:t>I</a:t>
                </a:r>
                <a:r>
                  <a:rPr kumimoji="1" lang="zh-CN" altLang="en-US" baseline="0" dirty="0" smtClean="0"/>
                  <a:t> </a:t>
                </a:r>
                <a:r>
                  <a:rPr kumimoji="1" lang="en-US" altLang="zh-CN" baseline="0" dirty="0" smtClean="0"/>
                  <a:t>use</a:t>
                </a:r>
                <a:r>
                  <a:rPr kumimoji="1" lang="zh-CN" altLang="en-US" baseline="0" dirty="0" smtClean="0"/>
                  <a:t> </a:t>
                </a:r>
                <a:r>
                  <a:rPr kumimoji="1" lang="en-US" altLang="zh-CN" baseline="0" dirty="0" smtClean="0"/>
                  <a:t>median</a:t>
                </a:r>
                <a:r>
                  <a:rPr kumimoji="1" lang="zh-CN" altLang="en-US" baseline="0" dirty="0" smtClean="0"/>
                  <a:t> </a:t>
                </a:r>
                <a:r>
                  <a:rPr kumimoji="1" lang="en-US" altLang="zh-CN" baseline="0" dirty="0" smtClean="0"/>
                  <a:t>number</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25</a:t>
                </a:r>
                <a:r>
                  <a:rPr kumimoji="1" lang="zh-CN" altLang="en-US" baseline="0" dirty="0" smtClean="0"/>
                  <a:t> </a:t>
                </a:r>
                <a:r>
                  <a:rPr kumimoji="1" lang="en-US" altLang="zh-CN" baseline="0" dirty="0" smtClean="0"/>
                  <a:t>PCC</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compare</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select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best</a:t>
                </a:r>
                <a:r>
                  <a:rPr kumimoji="1" lang="zh-CN" altLang="en-US" baseline="0" dirty="0" smtClean="0"/>
                  <a:t> </a:t>
                </a:r>
                <a:r>
                  <a:rPr kumimoji="1" lang="en-US" altLang="zh-CN" baseline="0" dirty="0" smtClean="0"/>
                  <a:t>one.</a:t>
                </a:r>
                <a:r>
                  <a:rPr kumimoji="1" lang="zh-CN" altLang="en-US" baseline="0" dirty="0" smtClean="0"/>
                  <a:t> </a:t>
                </a:r>
                <a:r>
                  <a:rPr kumimoji="1" lang="en-US" altLang="zh-CN" baseline="0" dirty="0" smtClean="0"/>
                  <a:t>But</a:t>
                </a:r>
                <a:r>
                  <a:rPr kumimoji="1" lang="zh-CN" altLang="en-US" baseline="0" dirty="0" smtClean="0"/>
                  <a:t> </a:t>
                </a:r>
                <a:r>
                  <a:rPr kumimoji="1" lang="en-US" altLang="zh-CN" baseline="0" dirty="0" smtClean="0"/>
                  <a:t>recently</a:t>
                </a:r>
                <a:r>
                  <a:rPr kumimoji="1" lang="zh-CN" altLang="en-US" baseline="0" dirty="0" smtClean="0"/>
                  <a:t> </a:t>
                </a:r>
                <a:r>
                  <a:rPr kumimoji="1" lang="en-US" altLang="zh-CN" baseline="0" dirty="0" smtClean="0"/>
                  <a:t>I</a:t>
                </a:r>
                <a:r>
                  <a:rPr kumimoji="1" lang="zh-CN" altLang="en-US" baseline="0" dirty="0" smtClean="0"/>
                  <a:t> </a:t>
                </a:r>
                <a:r>
                  <a:rPr kumimoji="1" lang="en-US" altLang="zh-CN" baseline="0" dirty="0" smtClean="0"/>
                  <a:t>realized,</a:t>
                </a:r>
                <a:r>
                  <a:rPr kumimoji="1" lang="zh-CN" altLang="en-US" baseline="0" dirty="0" smtClean="0"/>
                  <a:t> </a:t>
                </a:r>
                <a:r>
                  <a:rPr kumimoji="1" lang="en-US" altLang="zh-CN" baseline="0" dirty="0" smtClean="0"/>
                  <a:t>since</a:t>
                </a:r>
                <a:r>
                  <a:rPr kumimoji="1" lang="zh-CN" altLang="en-US" baseline="0" dirty="0" smtClean="0"/>
                  <a:t> </a:t>
                </a:r>
                <a:r>
                  <a:rPr kumimoji="1" lang="en-US" altLang="zh-CN" baseline="0" dirty="0" smtClean="0"/>
                  <a:t>most</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male’s</a:t>
                </a:r>
                <a:r>
                  <a:rPr kumimoji="1" lang="zh-CN" altLang="en-US" baseline="0" dirty="0" smtClean="0"/>
                  <a:t> </a:t>
                </a:r>
                <a:r>
                  <a:rPr kumimoji="1" lang="en-US" altLang="zh-CN" baseline="0" dirty="0" smtClean="0"/>
                  <a:t>hybrids</a:t>
                </a:r>
                <a:r>
                  <a:rPr kumimoji="1" lang="zh-CN" altLang="en-US" baseline="0" dirty="0" smtClean="0"/>
                  <a:t> </a:t>
                </a:r>
                <a:r>
                  <a:rPr kumimoji="1" lang="en-US" altLang="zh-CN" baseline="0" dirty="0" smtClean="0"/>
                  <a:t>are</a:t>
                </a:r>
                <a:r>
                  <a:rPr kumimoji="1" lang="zh-CN" altLang="en-US" baseline="0" dirty="0" smtClean="0"/>
                  <a:t> </a:t>
                </a:r>
                <a:r>
                  <a:rPr kumimoji="1" lang="en-US" altLang="zh-CN" baseline="0" dirty="0" smtClean="0"/>
                  <a:t>easy</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predict,</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not</a:t>
                </a:r>
                <a:r>
                  <a:rPr kumimoji="1" lang="zh-CN" altLang="en-US" baseline="0" dirty="0" smtClean="0"/>
                  <a:t> </a:t>
                </a:r>
                <a:r>
                  <a:rPr kumimoji="1" lang="en-US" altLang="zh-CN" baseline="0" dirty="0" smtClean="0"/>
                  <a:t>use</a:t>
                </a:r>
                <a:r>
                  <a:rPr kumimoji="1" lang="zh-CN" altLang="en-US" baseline="0" dirty="0" smtClean="0"/>
                  <a:t> </a:t>
                </a:r>
                <a:r>
                  <a:rPr kumimoji="1" lang="en-US" altLang="zh-CN" baseline="0" dirty="0" smtClean="0"/>
                  <a:t>median</a:t>
                </a:r>
                <a:r>
                  <a:rPr kumimoji="1" lang="zh-CN" altLang="en-US" baseline="0" dirty="0" smtClean="0"/>
                  <a:t> </a:t>
                </a:r>
                <a:r>
                  <a:rPr kumimoji="1" lang="en-US" altLang="zh-CN" baseline="0" dirty="0" smtClean="0"/>
                  <a:t>or</a:t>
                </a:r>
                <a:r>
                  <a:rPr kumimoji="1" lang="zh-CN" altLang="en-US" baseline="0" dirty="0" smtClean="0"/>
                  <a:t> </a:t>
                </a:r>
                <a:r>
                  <a:rPr kumimoji="1" lang="en-US" altLang="zh-CN" baseline="0" dirty="0" smtClean="0"/>
                  <a:t>average</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evaluate,</a:t>
                </a:r>
                <a:r>
                  <a:rPr kumimoji="1" lang="zh-CN" altLang="en-US" baseline="0" dirty="0" smtClean="0"/>
                  <a:t> </a:t>
                </a:r>
                <a:r>
                  <a:rPr kumimoji="1" lang="en-US" altLang="zh-CN" baseline="0" dirty="0" smtClean="0"/>
                  <a:t>but</a:t>
                </a:r>
                <a:r>
                  <a:rPr kumimoji="1" lang="zh-CN" altLang="en-US" baseline="0" dirty="0" smtClean="0"/>
                  <a:t> </a:t>
                </a:r>
                <a:r>
                  <a:rPr kumimoji="1" lang="en-US" altLang="zh-CN" baseline="0" dirty="0" smtClean="0"/>
                  <a:t>should</a:t>
                </a:r>
                <a:r>
                  <a:rPr kumimoji="1" lang="zh-CN" altLang="en-US" baseline="0" dirty="0" smtClean="0"/>
                  <a:t> </a:t>
                </a:r>
                <a:r>
                  <a:rPr kumimoji="1" lang="en-US" altLang="zh-CN" baseline="0" dirty="0" smtClean="0"/>
                  <a:t>compare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worst</a:t>
                </a:r>
                <a:r>
                  <a:rPr kumimoji="1" lang="zh-CN" altLang="en-US" baseline="0" dirty="0" smtClean="0"/>
                  <a:t> </a:t>
                </a:r>
                <a:r>
                  <a:rPr kumimoji="1" lang="en-US" altLang="zh-CN" baseline="0" dirty="0" err="1" smtClean="0"/>
                  <a:t>pcc</a:t>
                </a:r>
                <a:r>
                  <a:rPr kumimoji="1" lang="en-US" altLang="zh-CN" baseline="0" dirty="0" smtClean="0"/>
                  <a:t>,</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also</a:t>
                </a:r>
                <a:r>
                  <a:rPr kumimoji="1" lang="zh-CN" altLang="en-US" baseline="0" dirty="0" smtClean="0"/>
                  <a:t> </a:t>
                </a:r>
                <a:r>
                  <a:rPr kumimoji="1" lang="en-US" altLang="zh-CN" baseline="0" dirty="0" smtClean="0"/>
                  <a:t>should</a:t>
                </a:r>
                <a:r>
                  <a:rPr kumimoji="1" lang="zh-CN" altLang="en-US" baseline="0" dirty="0" smtClean="0"/>
                  <a:t> </a:t>
                </a:r>
                <a:r>
                  <a:rPr kumimoji="1" lang="en-US" altLang="zh-CN" baseline="0" dirty="0" smtClean="0"/>
                  <a:t>increase</a:t>
                </a:r>
                <a:r>
                  <a:rPr kumimoji="1" lang="zh-CN" altLang="en-US" baseline="0" dirty="0" smtClean="0"/>
                  <a:t> </a:t>
                </a:r>
                <a:r>
                  <a:rPr kumimoji="1" lang="en-US" altLang="zh-CN" baseline="0" dirty="0" smtClean="0"/>
                  <a:t>folds</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cross</a:t>
                </a:r>
                <a:r>
                  <a:rPr kumimoji="1" lang="zh-CN" altLang="en-US" baseline="0" dirty="0" smtClean="0"/>
                  <a:t> </a:t>
                </a:r>
                <a:r>
                  <a:rPr kumimoji="1" lang="en-US" altLang="zh-CN" baseline="0" dirty="0" err="1" smtClean="0"/>
                  <a:t>valiation</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test</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many</a:t>
                </a:r>
                <a:r>
                  <a:rPr kumimoji="1" lang="zh-CN" altLang="en-US" baseline="0" dirty="0" smtClean="0"/>
                  <a:t> </a:t>
                </a:r>
                <a:r>
                  <a:rPr kumimoji="1" lang="en-US" altLang="zh-CN" baseline="0" dirty="0" smtClean="0"/>
                  <a:t>different</a:t>
                </a:r>
                <a:r>
                  <a:rPr kumimoji="1" lang="zh-CN" altLang="en-US" baseline="0" dirty="0" smtClean="0"/>
                  <a:t> </a:t>
                </a:r>
                <a:r>
                  <a:rPr kumimoji="1" lang="en-US" altLang="zh-CN" baseline="0" dirty="0" smtClean="0"/>
                  <a:t>male</a:t>
                </a:r>
                <a:r>
                  <a:rPr kumimoji="1" lang="zh-CN" altLang="en-US" baseline="0" dirty="0" smtClean="0"/>
                  <a:t> </a:t>
                </a:r>
                <a:r>
                  <a:rPr kumimoji="1" lang="en-US" altLang="zh-CN" baseline="0" dirty="0" smtClean="0"/>
                  <a:t>combination</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possible</a:t>
                </a:r>
                <a:endParaRPr kumimoji="1" lang="zh-CN" altLang="en-US" dirty="0" smtClean="0"/>
              </a:p>
              <a:p>
                <a:endParaRPr kumimoji="1" lang="zh-CN" altLang="en-US" dirty="0" smtClean="0"/>
              </a:p>
              <a:p>
                <a:r>
                  <a:rPr kumimoji="1" lang="zh-CN" altLang="en-US" dirty="0" smtClean="0"/>
                  <a:t>对</a:t>
                </a:r>
                <a:r>
                  <a:rPr kumimoji="1" lang="zh-CN" altLang="en-US" dirty="0" smtClean="0"/>
                  <a:t>每一次挑选的</a:t>
                </a:r>
                <a:r>
                  <a:rPr kumimoji="1" lang="en-US" altLang="zh-CN" dirty="0" smtClean="0"/>
                  <a:t>SNP</a:t>
                </a:r>
                <a:r>
                  <a:rPr kumimoji="1" lang="zh-CN" altLang="en-US" dirty="0" smtClean="0"/>
                  <a:t>、</a:t>
                </a:r>
                <a14:m>
                  <m:oMath xmlns:m="http://schemas.openxmlformats.org/officeDocument/2006/math">
                    <m:r>
                      <a:rPr kumimoji="1" lang="zh-CN" altLang="en-US" i="1" smtClean="0">
                        <a:latin typeface="Cambria Math" charset="0"/>
                        <a:ea typeface="Cambria Math" charset="0"/>
                        <a:cs typeface="Cambria Math" charset="0"/>
                      </a:rPr>
                      <m:t>𝛾</m:t>
                    </m:r>
                    <m:r>
                      <a:rPr kumimoji="1" lang="zh-CN" altLang="en-US" b="0" i="1" smtClean="0">
                        <a:latin typeface="Cambria Math" charset="0"/>
                        <a:ea typeface="Cambria Math" charset="0"/>
                        <a:cs typeface="Cambria Math" charset="0"/>
                      </a:rPr>
                      <m:t>、</m:t>
                    </m:r>
                    <m:r>
                      <a:rPr kumimoji="1" lang="zh-CN" altLang="en-US" i="1" smtClean="0">
                        <a:latin typeface="Cambria Math" charset="0"/>
                        <a:ea typeface="Cambria Math" charset="0"/>
                        <a:cs typeface="Cambria Math" charset="0"/>
                      </a:rPr>
                      <m:t>𝜆</m:t>
                    </m:r>
                  </m:oMath>
                </a14:m>
                <a:r>
                  <a:rPr kumimoji="1" lang="zh-CN" altLang="en-US" dirty="0" smtClean="0"/>
                  <a:t>进行</a:t>
                </a:r>
                <a:r>
                  <a:rPr kumimoji="1" lang="en-US" altLang="zh-CN" dirty="0" smtClean="0"/>
                  <a:t>25-fold</a:t>
                </a:r>
                <a:r>
                  <a:rPr kumimoji="1" lang="zh-CN" altLang="en-US" dirty="0" smtClean="0"/>
                  <a:t> </a:t>
                </a:r>
                <a:r>
                  <a:rPr kumimoji="1" lang="en-US" altLang="zh-CN" dirty="0" smtClean="0"/>
                  <a:t>cross</a:t>
                </a:r>
                <a:r>
                  <a:rPr kumimoji="1" lang="zh-CN" altLang="en-US" dirty="0" smtClean="0"/>
                  <a:t> </a:t>
                </a:r>
                <a:r>
                  <a:rPr kumimoji="1" lang="en-US" altLang="zh-CN" dirty="0" smtClean="0"/>
                  <a:t>validation</a:t>
                </a:r>
                <a:endParaRPr kumimoji="1" lang="zh-CN" altLang="en-US" dirty="0" smtClean="0"/>
              </a:p>
              <a:p>
                <a:r>
                  <a:rPr kumimoji="1" lang="zh-CN" altLang="en-US" dirty="0" smtClean="0"/>
                  <a:t>只需要两分钟即可做一个</a:t>
                </a:r>
                <a:r>
                  <a:rPr kumimoji="1" lang="en-US" altLang="zh-CN" dirty="0" smtClean="0"/>
                  <a:t>SNP</a:t>
                </a:r>
                <a:r>
                  <a:rPr kumimoji="1" lang="zh-CN" altLang="en-US" dirty="0" smtClean="0"/>
                  <a:t>选择的交叉验证（即做两百次</a:t>
                </a:r>
                <a:r>
                  <a:rPr kumimoji="1" lang="en-US" altLang="zh-CN" dirty="0" smtClean="0"/>
                  <a:t>25</a:t>
                </a:r>
                <a:r>
                  <a:rPr kumimoji="1" lang="zh-CN" altLang="en-US" dirty="0" smtClean="0"/>
                  <a:t>折交叉验证），且可以多组</a:t>
                </a:r>
                <a:r>
                  <a:rPr kumimoji="1" lang="en-US" altLang="zh-CN" dirty="0" smtClean="0"/>
                  <a:t>SNP</a:t>
                </a:r>
                <a:r>
                  <a:rPr kumimoji="1" lang="zh-CN" altLang="en-US" dirty="0" smtClean="0"/>
                  <a:t>并行进行</a:t>
                </a:r>
              </a:p>
              <a:p>
                <a:r>
                  <a:rPr kumimoji="1" lang="zh-CN" altLang="en-US" dirty="0" smtClean="0"/>
                  <a:t>大规模搜索的</a:t>
                </a:r>
                <a:r>
                  <a:rPr kumimoji="1" lang="en-US" altLang="zh-CN" dirty="0" smtClean="0"/>
                  <a:t>SNP</a:t>
                </a:r>
                <a:r>
                  <a:rPr kumimoji="1" lang="zh-CN" altLang="en-US" dirty="0" smtClean="0"/>
                  <a:t>的</a:t>
                </a:r>
                <a:r>
                  <a:rPr kumimoji="1" lang="en-US" altLang="zh-CN" dirty="0" smtClean="0"/>
                  <a:t>PCC</a:t>
                </a:r>
                <a:endParaRPr kumimoji="1" lang="zh-CN" altLang="en-US" dirty="0" smtClean="0"/>
              </a:p>
              <a:p>
                <a:r>
                  <a:rPr kumimoji="1" lang="zh-CN" altLang="en-US" dirty="0" smtClean="0"/>
                  <a:t>以</a:t>
                </a:r>
                <a:r>
                  <a:rPr kumimoji="1" lang="en-US" altLang="zh-CN" dirty="0" smtClean="0"/>
                  <a:t>s1f</a:t>
                </a:r>
                <a:r>
                  <a:rPr kumimoji="1" lang="zh-CN" altLang="en-US" dirty="0" smtClean="0"/>
                  <a:t>为例，每一列是一种</a:t>
                </a:r>
                <a:r>
                  <a:rPr kumimoji="1" lang="en-US" altLang="zh-CN" dirty="0" smtClean="0"/>
                  <a:t>SNP</a:t>
                </a:r>
                <a:r>
                  <a:rPr kumimoji="1" lang="zh-CN" altLang="en-US" dirty="0" smtClean="0"/>
                  <a:t> </a:t>
                </a:r>
                <a:r>
                  <a:rPr kumimoji="1" lang="en-US" altLang="zh-CN" dirty="0" smtClean="0"/>
                  <a:t>set</a:t>
                </a:r>
                <a:r>
                  <a:rPr kumimoji="1" lang="zh-CN" altLang="en-US" dirty="0" smtClean="0"/>
                  <a:t>，每一行是一次交叉验证，分别算</a:t>
                </a:r>
                <a:r>
                  <a:rPr kumimoji="1" lang="en-US" altLang="zh-CN" dirty="0" smtClean="0"/>
                  <a:t>PCC</a:t>
                </a:r>
                <a:r>
                  <a:rPr kumimoji="1" lang="zh-CN" altLang="en-US" dirty="0" smtClean="0"/>
                  <a:t>，我们试过对每个</a:t>
                </a:r>
                <a:r>
                  <a:rPr kumimoji="1" lang="en-US" altLang="zh-CN" dirty="0" smtClean="0"/>
                  <a:t>SNP</a:t>
                </a:r>
                <a:r>
                  <a:rPr kumimoji="1" lang="zh-CN" altLang="en-US" dirty="0" smtClean="0"/>
                  <a:t> </a:t>
                </a:r>
                <a:r>
                  <a:rPr kumimoji="1" lang="en-US" altLang="zh-CN" dirty="0" smtClean="0"/>
                  <a:t>set</a:t>
                </a:r>
                <a:r>
                  <a:rPr kumimoji="1" lang="zh-CN" altLang="en-US" dirty="0" smtClean="0"/>
                  <a:t>，用不同的</a:t>
                </a:r>
                <a:r>
                  <a:rPr kumimoji="1" lang="en-US" altLang="zh-CN" dirty="0" smtClean="0"/>
                  <a:t>PCC</a:t>
                </a:r>
                <a:r>
                  <a:rPr kumimoji="1" lang="zh-CN" altLang="en-US" dirty="0" smtClean="0"/>
                  <a:t>的统计量去挑，比如平均值，中位数等等。现在我们来审视我们的问题，一是时间有限，我们本来不应该随机选这么少的</a:t>
                </a:r>
                <a:r>
                  <a:rPr kumimoji="1" lang="en-US" altLang="zh-CN" dirty="0" smtClean="0"/>
                  <a:t>SNP</a:t>
                </a:r>
                <a:r>
                  <a:rPr kumimoji="1" lang="zh-CN" altLang="en-US" dirty="0" smtClean="0"/>
                  <a:t>，而且由于训练集很容易就找到一组好的</a:t>
                </a:r>
                <a:r>
                  <a:rPr kumimoji="1" lang="en-US" altLang="zh-CN" dirty="0" smtClean="0"/>
                  <a:t>SNP</a:t>
                </a:r>
                <a:r>
                  <a:rPr kumimoji="1" lang="zh-CN" altLang="en-US" dirty="0" smtClean="0"/>
                  <a:t>，但是在测试集很难表现好，所以我们应该改成</a:t>
                </a:r>
                <a:r>
                  <a:rPr kumimoji="1" lang="en-US" altLang="zh-CN" dirty="0" smtClean="0"/>
                  <a:t>PCC</a:t>
                </a:r>
                <a:r>
                  <a:rPr kumimoji="1" lang="zh-CN" altLang="en-US" dirty="0" smtClean="0"/>
                  <a:t>在很多折中的最小值也比较高的</a:t>
                </a:r>
                <a:r>
                  <a:rPr kumimoji="1" lang="en-US" altLang="zh-CN" dirty="0" smtClean="0"/>
                  <a:t>feature</a:t>
                </a:r>
                <a:r>
                  <a:rPr kumimoji="1" lang="zh-CN" altLang="en-US" dirty="0" smtClean="0"/>
                  <a:t>组合，就像蓝色的区域，是不好预测的样本，我们的最终的完美模型应该是能把这些地方也预测好的才行。</a:t>
                </a:r>
              </a:p>
              <a:p>
                <a:endParaRPr kumimoji="1" lang="zh-CN" altLang="en-US" dirty="0" smtClean="0"/>
              </a:p>
              <a:p>
                <a:r>
                  <a:rPr kumimoji="1" lang="zh-CN" altLang="en-US" dirty="0" smtClean="0"/>
                  <a:t>普通的机器学习模型严重依赖于已有的样本的亲本信息，</a:t>
                </a:r>
                <a:r>
                  <a:rPr kumimoji="1" lang="en-US" altLang="zh-CN" dirty="0" smtClean="0"/>
                  <a:t>Mixed-Ridge</a:t>
                </a:r>
                <a:r>
                  <a:rPr kumimoji="1" lang="zh-CN" altLang="en-US" dirty="0" smtClean="0"/>
                  <a:t>经过前面的分析可以看出来可以避免样本的相关性不良影响且可以利用相关性提高预测效果。</a:t>
                </a:r>
              </a:p>
              <a:p>
                <a:r>
                  <a:rPr kumimoji="1" lang="zh-CN" altLang="en-US" dirty="0" smtClean="0"/>
                  <a:t>对于全新的样本，可以通过简单的变化来产生</a:t>
                </a:r>
                <a:r>
                  <a:rPr kumimoji="1" lang="en-US" altLang="zh-CN" dirty="0" smtClean="0"/>
                  <a:t>Mixed-Ridge</a:t>
                </a:r>
                <a:r>
                  <a:rPr kumimoji="1" lang="zh-CN" altLang="en-US" dirty="0" smtClean="0"/>
                  <a:t> 模型需要的</a:t>
                </a:r>
                <a:r>
                  <a:rPr kumimoji="1" lang="en-US" altLang="zh-CN" dirty="0" smtClean="0"/>
                  <a:t>Lambda</a:t>
                </a:r>
                <a:r>
                  <a:rPr kumimoji="1" lang="zh-CN" altLang="en-US" dirty="0" smtClean="0"/>
                  <a:t>，然后再预测</a:t>
                </a:r>
              </a:p>
              <a:p>
                <a:endParaRPr kumimoji="1" lang="zh-CN" altLang="en-US" dirty="0"/>
              </a:p>
            </p:txBody>
          </p:sp>
        </mc:Choice>
        <mc:Fallback xmlns="">
          <p:sp>
            <p:nvSpPr>
              <p:cNvPr id="3" name="备注占位符 2"/>
              <p:cNvSpPr>
                <a:spLocks noGrp="1"/>
              </p:cNvSpPr>
              <p:nvPr>
                <p:ph type="body" idx="1"/>
              </p:nvPr>
            </p:nvSpPr>
            <p:spPr/>
            <p:txBody>
              <a:bodyPr/>
              <a:lstStyle/>
              <a:p>
                <a:r>
                  <a:rPr kumimoji="1" lang="zh-CN" altLang="en-US" dirty="0" smtClean="0"/>
                  <a:t>对每一次挑选的</a:t>
                </a:r>
                <a:r>
                  <a:rPr kumimoji="1" lang="en-US" altLang="zh-CN" dirty="0" smtClean="0"/>
                  <a:t>SNP</a:t>
                </a:r>
                <a:r>
                  <a:rPr kumimoji="1" lang="zh-CN" altLang="en-US" dirty="0" smtClean="0"/>
                  <a:t>、</a:t>
                </a:r>
                <a:r>
                  <a:rPr kumimoji="1" lang="zh-CN" altLang="en-US" i="0" smtClean="0">
                    <a:latin typeface="Cambria Math" charset="0"/>
                    <a:ea typeface="Cambria Math" charset="0"/>
                    <a:cs typeface="Cambria Math" charset="0"/>
                  </a:rPr>
                  <a:t>𝛾</a:t>
                </a:r>
                <a:r>
                  <a:rPr kumimoji="1" lang="zh-CN" altLang="en-US" b="0" i="0" smtClean="0">
                    <a:latin typeface="Cambria Math" charset="0"/>
                    <a:ea typeface="Cambria Math" charset="0"/>
                    <a:cs typeface="Cambria Math" charset="0"/>
                  </a:rPr>
                  <a:t>、</a:t>
                </a:r>
                <a:r>
                  <a:rPr kumimoji="1" lang="zh-CN" altLang="en-US" i="0" smtClean="0">
                    <a:latin typeface="Cambria Math" charset="0"/>
                    <a:ea typeface="Cambria Math" charset="0"/>
                    <a:cs typeface="Cambria Math" charset="0"/>
                  </a:rPr>
                  <a:t>𝜆</a:t>
                </a:r>
                <a:r>
                  <a:rPr kumimoji="1" lang="zh-CN" altLang="en-US" dirty="0" smtClean="0"/>
                  <a:t>进行</a:t>
                </a:r>
                <a:r>
                  <a:rPr kumimoji="1" lang="en-US" altLang="zh-CN" dirty="0" smtClean="0"/>
                  <a:t>25-fold</a:t>
                </a:r>
                <a:r>
                  <a:rPr kumimoji="1" lang="zh-CN" altLang="en-US" dirty="0" smtClean="0"/>
                  <a:t> </a:t>
                </a:r>
                <a:r>
                  <a:rPr kumimoji="1" lang="en-US" altLang="zh-CN" dirty="0" smtClean="0"/>
                  <a:t>cross</a:t>
                </a:r>
                <a:r>
                  <a:rPr kumimoji="1" lang="zh-CN" altLang="en-US" dirty="0" smtClean="0"/>
                  <a:t> </a:t>
                </a:r>
                <a:r>
                  <a:rPr kumimoji="1" lang="en-US" altLang="zh-CN" dirty="0" smtClean="0"/>
                  <a:t>validation</a:t>
                </a:r>
                <a:endParaRPr kumimoji="1" lang="zh-CN" altLang="en-US" dirty="0" smtClean="0"/>
              </a:p>
              <a:p>
                <a:r>
                  <a:rPr kumimoji="1" lang="zh-CN" altLang="en-US" dirty="0" smtClean="0"/>
                  <a:t>只</a:t>
                </a:r>
                <a:r>
                  <a:rPr kumimoji="1" lang="zh-CN" altLang="en-US" dirty="0" smtClean="0"/>
                  <a:t>需要两分钟即可做一个</a:t>
                </a:r>
                <a:r>
                  <a:rPr kumimoji="1" lang="en-US" altLang="zh-CN" dirty="0" smtClean="0"/>
                  <a:t>SNP</a:t>
                </a:r>
                <a:r>
                  <a:rPr kumimoji="1" lang="zh-CN" altLang="en-US" dirty="0" smtClean="0"/>
                  <a:t>选择的交叉</a:t>
                </a:r>
                <a:r>
                  <a:rPr kumimoji="1" lang="zh-CN" altLang="en-US" dirty="0" smtClean="0"/>
                  <a:t>验证（</a:t>
                </a:r>
                <a:r>
                  <a:rPr kumimoji="1" lang="zh-CN" altLang="en-US" dirty="0" smtClean="0"/>
                  <a:t>即做两百次</a:t>
                </a:r>
                <a:r>
                  <a:rPr kumimoji="1" lang="en-US" altLang="zh-CN" dirty="0" smtClean="0"/>
                  <a:t>25</a:t>
                </a:r>
                <a:r>
                  <a:rPr kumimoji="1" lang="zh-CN" altLang="en-US" dirty="0" smtClean="0"/>
                  <a:t>折交叉验证</a:t>
                </a:r>
                <a:r>
                  <a:rPr kumimoji="1" lang="zh-CN" altLang="en-US" dirty="0" smtClean="0"/>
                  <a:t>），</a:t>
                </a:r>
                <a:r>
                  <a:rPr kumimoji="1" lang="zh-CN" altLang="en-US" dirty="0" smtClean="0"/>
                  <a:t>且</a:t>
                </a:r>
                <a:r>
                  <a:rPr kumimoji="1" lang="zh-CN" altLang="en-US" dirty="0" smtClean="0"/>
                  <a:t>可以</a:t>
                </a:r>
                <a:r>
                  <a:rPr kumimoji="1" lang="zh-CN" altLang="en-US" dirty="0" smtClean="0"/>
                  <a:t>多组</a:t>
                </a:r>
                <a:r>
                  <a:rPr kumimoji="1" lang="en-US" altLang="zh-CN" dirty="0" smtClean="0"/>
                  <a:t>SNP</a:t>
                </a:r>
                <a:r>
                  <a:rPr kumimoji="1" lang="zh-CN" altLang="en-US" dirty="0" smtClean="0"/>
                  <a:t>并行</a:t>
                </a:r>
                <a:r>
                  <a:rPr kumimoji="1" lang="zh-CN" altLang="en-US" dirty="0" smtClean="0"/>
                  <a:t>进行</a:t>
                </a:r>
              </a:p>
              <a:p>
                <a:r>
                  <a:rPr kumimoji="1" lang="zh-CN" altLang="en-US" dirty="0" smtClean="0"/>
                  <a:t>大规模搜索的</a:t>
                </a:r>
                <a:r>
                  <a:rPr kumimoji="1" lang="en-US" altLang="zh-CN" dirty="0" smtClean="0"/>
                  <a:t>SNP</a:t>
                </a:r>
                <a:r>
                  <a:rPr kumimoji="1" lang="zh-CN" altLang="en-US" dirty="0" smtClean="0"/>
                  <a:t>的</a:t>
                </a:r>
                <a:r>
                  <a:rPr kumimoji="1" lang="en-US" altLang="zh-CN" dirty="0" smtClean="0"/>
                  <a:t>PCC</a:t>
                </a:r>
                <a:endParaRPr kumimoji="1" lang="zh-CN" altLang="en-US" dirty="0" smtClean="0"/>
              </a:p>
              <a:p>
                <a:r>
                  <a:rPr kumimoji="1" lang="zh-CN" altLang="en-US" dirty="0" smtClean="0"/>
                  <a:t>以</a:t>
                </a:r>
                <a:r>
                  <a:rPr kumimoji="1" lang="en-US" altLang="zh-CN" dirty="0" smtClean="0"/>
                  <a:t>s1f</a:t>
                </a:r>
                <a:r>
                  <a:rPr kumimoji="1" lang="zh-CN" altLang="en-US" dirty="0" smtClean="0"/>
                  <a:t>为例</a:t>
                </a:r>
                <a:endParaRPr kumimoji="1" lang="zh-CN" altLang="en-US" dirty="0"/>
              </a:p>
            </p:txBody>
          </p:sp>
        </mc:Fallback>
      </mc:AlternateContent>
      <p:sp>
        <p:nvSpPr>
          <p:cNvPr id="4" name="幻灯片编号占位符 3"/>
          <p:cNvSpPr>
            <a:spLocks noGrp="1"/>
          </p:cNvSpPr>
          <p:nvPr>
            <p:ph type="sldNum" sz="quarter" idx="10"/>
          </p:nvPr>
        </p:nvSpPr>
        <p:spPr/>
        <p:txBody>
          <a:bodyPr/>
          <a:lstStyle/>
          <a:p>
            <a:fld id="{31EF110D-A2B7-504B-96BF-3925C5296330}" type="slidenum">
              <a:rPr kumimoji="1" lang="zh-CN" altLang="en-US" smtClean="0"/>
              <a:t>10</a:t>
            </a:fld>
            <a:endParaRPr kumimoji="1" lang="zh-CN" altLang="en-US"/>
          </a:p>
        </p:txBody>
      </p:sp>
    </p:spTree>
    <p:extLst>
      <p:ext uri="{BB962C8B-B14F-4D97-AF65-F5344CB8AC3E}">
        <p14:creationId xmlns:p14="http://schemas.microsoft.com/office/powerpoint/2010/main" val="36521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a:t>
            </a:r>
            <a:r>
              <a:rPr kumimoji="1" lang="zh-CN" altLang="en-US" dirty="0" smtClean="0"/>
              <a:t> </a:t>
            </a:r>
            <a:r>
              <a:rPr kumimoji="1" lang="en-US" altLang="zh-CN" dirty="0" smtClean="0"/>
              <a:t>will</a:t>
            </a:r>
            <a:r>
              <a:rPr kumimoji="1" lang="zh-CN" altLang="en-US" dirty="0" smtClean="0"/>
              <a:t> </a:t>
            </a:r>
            <a:r>
              <a:rPr kumimoji="1" lang="en-US" altLang="zh-CN" dirty="0" smtClean="0"/>
              <a:t>go</a:t>
            </a:r>
            <a:r>
              <a:rPr kumimoji="1" lang="zh-CN" altLang="en-US" dirty="0" smtClean="0"/>
              <a:t> </a:t>
            </a:r>
            <a:r>
              <a:rPr kumimoji="1" lang="en-US" altLang="zh-CN" dirty="0" smtClean="0"/>
              <a:t>over</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part</a:t>
            </a:r>
            <a:r>
              <a:rPr kumimoji="1" lang="zh-CN" altLang="en-US" baseline="0" dirty="0" smtClean="0"/>
              <a:t> </a:t>
            </a:r>
            <a:r>
              <a:rPr kumimoji="1" lang="en-US" altLang="zh-CN" baseline="0" dirty="0" smtClean="0"/>
              <a:t>very</a:t>
            </a:r>
            <a:r>
              <a:rPr kumimoji="1" lang="zh-CN" altLang="en-US" baseline="0" dirty="0" smtClean="0"/>
              <a:t> </a:t>
            </a:r>
            <a:r>
              <a:rPr kumimoji="1" lang="en-US" altLang="zh-CN" baseline="0" dirty="0" smtClean="0"/>
              <a:t>quickly</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not</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very</a:t>
            </a:r>
            <a:r>
              <a:rPr kumimoji="1" lang="zh-CN" altLang="en-US" baseline="0" dirty="0" smtClean="0"/>
              <a:t> </a:t>
            </a:r>
            <a:r>
              <a:rPr kumimoji="1" lang="en-US" altLang="zh-CN" baseline="0" dirty="0" smtClean="0"/>
              <a:t>mature</a:t>
            </a:r>
            <a:r>
              <a:rPr kumimoji="1" lang="zh-CN" altLang="en-US" baseline="0" dirty="0" smtClean="0"/>
              <a:t> </a:t>
            </a:r>
            <a:r>
              <a:rPr kumimoji="1" lang="en-US" altLang="zh-CN" baseline="0" dirty="0" smtClean="0"/>
              <a:t>model</a:t>
            </a:r>
            <a:endParaRPr kumimoji="1" lang="zh-CN" altLang="en-US" baseline="0" dirty="0" smtClean="0"/>
          </a:p>
          <a:p>
            <a:r>
              <a:rPr kumimoji="1" lang="en-US" altLang="zh-CN" baseline="0" dirty="0" err="1" smtClean="0"/>
              <a:t>alought</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problem</a:t>
            </a:r>
            <a:r>
              <a:rPr kumimoji="1" lang="zh-CN" altLang="en-US" baseline="0" dirty="0" smtClean="0"/>
              <a:t> </a:t>
            </a:r>
            <a:r>
              <a:rPr kumimoji="1" lang="en-US" altLang="zh-CN" baseline="0" dirty="0" smtClean="0"/>
              <a:t>has</a:t>
            </a:r>
            <a:r>
              <a:rPr kumimoji="1" lang="zh-CN" altLang="en-US" baseline="0" dirty="0" smtClean="0"/>
              <a:t> </a:t>
            </a:r>
            <a:r>
              <a:rPr kumimoji="1" lang="en-US" altLang="zh-CN" baseline="0" dirty="0" smtClean="0"/>
              <a:t>more</a:t>
            </a:r>
            <a:r>
              <a:rPr kumimoji="1" lang="zh-CN" altLang="en-US" baseline="0" dirty="0" smtClean="0"/>
              <a:t> </a:t>
            </a:r>
            <a:r>
              <a:rPr kumimoji="1" lang="en-US" altLang="zh-CN" baseline="0" dirty="0" smtClean="0"/>
              <a:t>samples</a:t>
            </a:r>
            <a:r>
              <a:rPr kumimoji="1" lang="zh-CN" altLang="en-US" baseline="0" dirty="0" smtClean="0"/>
              <a:t> </a:t>
            </a:r>
            <a:r>
              <a:rPr kumimoji="1" lang="en-US" altLang="zh-CN" baseline="0" dirty="0" smtClean="0"/>
              <a:t>than</a:t>
            </a:r>
            <a:r>
              <a:rPr kumimoji="1" lang="zh-CN" altLang="en-US" baseline="0" dirty="0" smtClean="0"/>
              <a:t> </a:t>
            </a:r>
            <a:r>
              <a:rPr kumimoji="1" lang="en-US" altLang="zh-CN" baseline="0" dirty="0" smtClean="0"/>
              <a:t>before,</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still</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small</a:t>
            </a:r>
            <a:r>
              <a:rPr kumimoji="1" lang="zh-CN" altLang="en-US" baseline="0" dirty="0" smtClean="0"/>
              <a:t> </a:t>
            </a:r>
            <a:r>
              <a:rPr kumimoji="1" lang="en-US" altLang="zh-CN" baseline="0" dirty="0" smtClean="0"/>
              <a:t>sample</a:t>
            </a:r>
            <a:r>
              <a:rPr kumimoji="1" lang="zh-CN" altLang="en-US" baseline="0" dirty="0" smtClean="0"/>
              <a:t> </a:t>
            </a:r>
            <a:r>
              <a:rPr kumimoji="1" lang="en-US" altLang="zh-CN" baseline="0" dirty="0" smtClean="0"/>
              <a:t>problem</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machine</a:t>
            </a:r>
            <a:r>
              <a:rPr kumimoji="1" lang="zh-CN" altLang="en-US" baseline="0" dirty="0" smtClean="0"/>
              <a:t> </a:t>
            </a:r>
            <a:r>
              <a:rPr kumimoji="1" lang="en-US" altLang="zh-CN" baseline="0" dirty="0" smtClean="0"/>
              <a:t>learning</a:t>
            </a:r>
            <a:r>
              <a:rPr kumimoji="1" lang="zh-CN" altLang="en-US" baseline="0" dirty="0" smtClean="0"/>
              <a:t> </a:t>
            </a:r>
            <a:r>
              <a:rPr kumimoji="1" lang="en-US" altLang="zh-CN" baseline="0" dirty="0" smtClean="0"/>
              <a:t>area.</a:t>
            </a:r>
            <a:r>
              <a:rPr kumimoji="1" lang="zh-CN" altLang="en-US" baseline="0" dirty="0" smtClean="0"/>
              <a:t> </a:t>
            </a:r>
            <a:r>
              <a:rPr kumimoji="1" lang="en-US" altLang="zh-CN" baseline="0" dirty="0" smtClean="0"/>
              <a:t>Also</a:t>
            </a:r>
            <a:r>
              <a:rPr kumimoji="1" lang="zh-CN" altLang="en-US" baseline="0" dirty="0" smtClean="0"/>
              <a:t> </a:t>
            </a:r>
            <a:r>
              <a:rPr kumimoji="1" lang="en-US" altLang="zh-CN" baseline="0" dirty="0" smtClean="0"/>
              <a:t>you</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see</a:t>
            </a:r>
            <a:r>
              <a:rPr kumimoji="1" lang="zh-CN" altLang="en-US" baseline="0" dirty="0" smtClean="0"/>
              <a:t> </a:t>
            </a:r>
            <a:r>
              <a:rPr kumimoji="1" lang="en-US" altLang="zh-CN" baseline="0" dirty="0" smtClean="0"/>
              <a:t>that</a:t>
            </a:r>
            <a:r>
              <a:rPr kumimoji="1" lang="zh-CN" altLang="en-US" baseline="0" dirty="0" smtClean="0"/>
              <a:t> </a:t>
            </a:r>
            <a:r>
              <a:rPr kumimoji="1" lang="en-US" altLang="zh-CN" baseline="0" dirty="0" smtClean="0"/>
              <a:t>most</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samples</a:t>
            </a:r>
            <a:r>
              <a:rPr kumimoji="1" lang="zh-CN" altLang="en-US" baseline="0" dirty="0" smtClean="0"/>
              <a:t> </a:t>
            </a:r>
            <a:r>
              <a:rPr kumimoji="1" lang="en-US" altLang="zh-CN" baseline="0" dirty="0" smtClean="0"/>
              <a:t>are</a:t>
            </a:r>
            <a:r>
              <a:rPr kumimoji="1" lang="zh-CN" altLang="en-US" baseline="0" dirty="0" smtClean="0"/>
              <a:t> </a:t>
            </a:r>
            <a:r>
              <a:rPr kumimoji="1" lang="en-US" altLang="zh-CN" baseline="0" dirty="0" smtClean="0"/>
              <a:t>not</a:t>
            </a:r>
            <a:r>
              <a:rPr kumimoji="1" lang="zh-CN" altLang="en-US" baseline="0" dirty="0" smtClean="0"/>
              <a:t> </a:t>
            </a:r>
            <a:r>
              <a:rPr kumimoji="1" lang="en-US" altLang="zh-CN" baseline="0" dirty="0" smtClean="0"/>
              <a:t>very</a:t>
            </a:r>
            <a:r>
              <a:rPr kumimoji="1" lang="zh-CN" altLang="en-US" baseline="0" dirty="0" smtClean="0"/>
              <a:t> </a:t>
            </a:r>
            <a:r>
              <a:rPr kumimoji="1" lang="en-US" altLang="zh-CN" baseline="0" dirty="0" smtClean="0"/>
              <a:t>useful</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very</a:t>
            </a:r>
            <a:r>
              <a:rPr kumimoji="1" lang="zh-CN" altLang="en-US" baseline="0" dirty="0" smtClean="0"/>
              <a:t> </a:t>
            </a:r>
            <a:r>
              <a:rPr kumimoji="1" lang="en-US" altLang="zh-CN" baseline="0" dirty="0" smtClean="0"/>
              <a:t>easy</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predict</a:t>
            </a:r>
            <a:r>
              <a:rPr kumimoji="1" lang="zh-CN" altLang="en-US" baseline="0" dirty="0" smtClean="0"/>
              <a:t> </a:t>
            </a:r>
            <a:r>
              <a:rPr kumimoji="1" lang="en-US" altLang="zh-CN" baseline="0" dirty="0" smtClean="0"/>
              <a:t>because</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samples</a:t>
            </a:r>
            <a:r>
              <a:rPr kumimoji="1" lang="zh-CN" altLang="en-US" baseline="0" dirty="0" smtClean="0"/>
              <a:t> </a:t>
            </a:r>
            <a:r>
              <a:rPr kumimoji="1" lang="en-US" altLang="zh-CN" baseline="0" dirty="0" smtClean="0"/>
              <a:t>correlation,</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may</a:t>
            </a:r>
            <a:r>
              <a:rPr kumimoji="1" lang="zh-CN" altLang="en-US" baseline="0" dirty="0" smtClean="0"/>
              <a:t> </a:t>
            </a:r>
            <a:r>
              <a:rPr kumimoji="1" lang="en-US" altLang="zh-CN" baseline="0" dirty="0" smtClean="0"/>
              <a:t>even</a:t>
            </a:r>
            <a:r>
              <a:rPr kumimoji="1" lang="zh-CN" altLang="en-US" baseline="0" dirty="0" smtClean="0"/>
              <a:t> </a:t>
            </a:r>
            <a:r>
              <a:rPr kumimoji="1" lang="en-US" altLang="zh-CN" baseline="0" dirty="0" smtClean="0"/>
              <a:t>be</a:t>
            </a:r>
            <a:r>
              <a:rPr kumimoji="1" lang="zh-CN" altLang="en-US" baseline="0" dirty="0" smtClean="0"/>
              <a:t> </a:t>
            </a:r>
            <a:r>
              <a:rPr kumimoji="1" lang="en-US" altLang="zh-CN" baseline="0" dirty="0" smtClean="0"/>
              <a:t>harmful</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easily</a:t>
            </a:r>
            <a:r>
              <a:rPr kumimoji="1" lang="zh-CN" altLang="en-US" baseline="0" dirty="0" smtClean="0"/>
              <a:t> </a:t>
            </a:r>
            <a:r>
              <a:rPr kumimoji="1" lang="en-US" altLang="zh-CN" baseline="0" dirty="0" smtClean="0"/>
              <a:t>stop</a:t>
            </a:r>
            <a:r>
              <a:rPr kumimoji="1" lang="zh-CN" altLang="en-US" baseline="0" dirty="0" smtClean="0"/>
              <a:t> </a:t>
            </a:r>
            <a:r>
              <a:rPr kumimoji="1" lang="en-US" altLang="zh-CN" baseline="0" dirty="0" smtClean="0"/>
              <a:t>training</a:t>
            </a:r>
            <a:r>
              <a:rPr kumimoji="1" lang="zh-CN" altLang="en-US" baseline="0" dirty="0" smtClean="0"/>
              <a:t> </a:t>
            </a:r>
            <a:r>
              <a:rPr kumimoji="1" lang="en-US" altLang="zh-CN" baseline="0" dirty="0" smtClean="0"/>
              <a:t>because</a:t>
            </a:r>
            <a:r>
              <a:rPr kumimoji="1" lang="zh-CN" altLang="en-US" baseline="0" dirty="0" smtClean="0"/>
              <a:t> </a:t>
            </a:r>
            <a:r>
              <a:rPr kumimoji="1" lang="en-US" altLang="zh-CN" baseline="0" dirty="0" smtClean="0"/>
              <a:t>major</a:t>
            </a:r>
            <a:r>
              <a:rPr kumimoji="1" lang="zh-CN" altLang="en-US" baseline="0" dirty="0" smtClean="0"/>
              <a:t> </a:t>
            </a:r>
            <a:r>
              <a:rPr kumimoji="1" lang="en-US" altLang="zh-CN" baseline="0" dirty="0" smtClean="0"/>
              <a:t>parts</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make</a:t>
            </a:r>
            <a:r>
              <a:rPr kumimoji="1" lang="zh-CN" altLang="en-US" baseline="0" dirty="0" smtClean="0"/>
              <a:t> </a:t>
            </a:r>
            <a:r>
              <a:rPr kumimoji="1" lang="en-US" altLang="zh-CN" baseline="0" dirty="0" smtClean="0"/>
              <a:t>PCC</a:t>
            </a:r>
            <a:r>
              <a:rPr kumimoji="1" lang="zh-CN" altLang="en-US" baseline="0" dirty="0" smtClean="0"/>
              <a:t> </a:t>
            </a:r>
            <a:r>
              <a:rPr kumimoji="1" lang="en-US" altLang="zh-CN" baseline="0" dirty="0" smtClean="0"/>
              <a:t>become</a:t>
            </a:r>
            <a:r>
              <a:rPr kumimoji="1" lang="zh-CN" altLang="en-US" baseline="0" dirty="0" smtClean="0"/>
              <a:t> </a:t>
            </a:r>
            <a:r>
              <a:rPr kumimoji="1" lang="en-US" altLang="zh-CN" baseline="0" dirty="0" smtClean="0"/>
              <a:t>high</a:t>
            </a:r>
            <a:r>
              <a:rPr kumimoji="1" lang="zh-CN" altLang="en-US" baseline="0" dirty="0" smtClean="0"/>
              <a:t> </a:t>
            </a:r>
            <a:r>
              <a:rPr kumimoji="1" lang="en-US" altLang="zh-CN" baseline="0" dirty="0" smtClean="0"/>
              <a:t>very</a:t>
            </a:r>
            <a:r>
              <a:rPr kumimoji="1" lang="zh-CN" altLang="en-US" baseline="0" dirty="0" smtClean="0"/>
              <a:t> </a:t>
            </a:r>
            <a:r>
              <a:rPr kumimoji="1" lang="en-US" altLang="zh-CN" baseline="0" dirty="0" smtClean="0"/>
              <a:t>easily.</a:t>
            </a:r>
            <a:endParaRPr kumimoji="1" lang="zh-CN" altLang="en-US" baseline="0" dirty="0" smtClean="0"/>
          </a:p>
          <a:p>
            <a:r>
              <a:rPr kumimoji="1" lang="en-US" altLang="zh-CN" baseline="0" dirty="0" smtClean="0"/>
              <a:t>So</a:t>
            </a:r>
            <a:r>
              <a:rPr kumimoji="1" lang="zh-CN" altLang="en-US" baseline="0" dirty="0" smtClean="0"/>
              <a:t> </a:t>
            </a:r>
            <a:r>
              <a:rPr kumimoji="1" lang="en-US" altLang="zh-CN" baseline="0" dirty="0" smtClean="0"/>
              <a:t>inspired</a:t>
            </a:r>
            <a:r>
              <a:rPr kumimoji="1" lang="zh-CN" altLang="en-US" baseline="0" dirty="0" smtClean="0"/>
              <a:t> </a:t>
            </a:r>
            <a:r>
              <a:rPr kumimoji="1" lang="en-US" altLang="zh-CN" baseline="0" dirty="0" smtClean="0"/>
              <a:t>by</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small</a:t>
            </a:r>
            <a:r>
              <a:rPr kumimoji="1" lang="zh-CN" altLang="en-US" baseline="0" dirty="0" smtClean="0"/>
              <a:t> </a:t>
            </a:r>
            <a:r>
              <a:rPr kumimoji="1" lang="en-US" altLang="zh-CN" baseline="0" dirty="0" smtClean="0"/>
              <a:t>sample</a:t>
            </a:r>
            <a:r>
              <a:rPr kumimoji="1" lang="zh-CN" altLang="en-US" baseline="0" dirty="0" smtClean="0"/>
              <a:t> </a:t>
            </a:r>
            <a:r>
              <a:rPr kumimoji="1" lang="en-US" altLang="zh-CN" baseline="0" dirty="0" smtClean="0"/>
              <a:t>learning</a:t>
            </a:r>
            <a:r>
              <a:rPr kumimoji="1" lang="zh-CN" altLang="en-US" baseline="0" dirty="0" smtClean="0"/>
              <a:t> </a:t>
            </a:r>
            <a:r>
              <a:rPr kumimoji="1" lang="en-US" altLang="zh-CN" baseline="0" dirty="0" smtClean="0"/>
              <a:t>method(in</a:t>
            </a:r>
            <a:r>
              <a:rPr kumimoji="1" lang="zh-CN" altLang="en-US" baseline="0" dirty="0" smtClean="0"/>
              <a:t> </a:t>
            </a:r>
            <a:r>
              <a:rPr kumimoji="1" lang="en-US" altLang="zh-CN" baseline="0" dirty="0" smtClean="0"/>
              <a:t>deep</a:t>
            </a:r>
            <a:r>
              <a:rPr kumimoji="1" lang="zh-CN" altLang="en-US" baseline="0" dirty="0" smtClean="0"/>
              <a:t> </a:t>
            </a:r>
            <a:r>
              <a:rPr kumimoji="1" lang="en-US" altLang="zh-CN" baseline="0" dirty="0" smtClean="0"/>
              <a:t>learning</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called</a:t>
            </a:r>
            <a:r>
              <a:rPr kumimoji="1" lang="zh-CN" altLang="en-US" baseline="0" dirty="0" smtClean="0"/>
              <a:t> </a:t>
            </a:r>
            <a:r>
              <a:rPr kumimoji="1" lang="en-US" altLang="zh-CN" baseline="0" dirty="0" smtClean="0"/>
              <a:t>one</a:t>
            </a:r>
            <a:r>
              <a:rPr kumimoji="1" lang="zh-CN" altLang="en-US" baseline="0" dirty="0" smtClean="0"/>
              <a:t> </a:t>
            </a:r>
            <a:r>
              <a:rPr kumimoji="1" lang="en-US" altLang="zh-CN" baseline="0" dirty="0" smtClean="0"/>
              <a:t>shot</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small</a:t>
            </a:r>
            <a:r>
              <a:rPr kumimoji="1" lang="zh-CN" altLang="en-US" baseline="0" dirty="0" smtClean="0"/>
              <a:t> </a:t>
            </a:r>
            <a:r>
              <a:rPr kumimoji="1" lang="en-US" altLang="zh-CN" baseline="0" dirty="0" smtClean="0"/>
              <a:t>shot</a:t>
            </a:r>
            <a:r>
              <a:rPr kumimoji="1" lang="zh-CN" altLang="en-US" baseline="0" dirty="0" smtClean="0"/>
              <a:t> </a:t>
            </a:r>
            <a:r>
              <a:rPr kumimoji="1" lang="en-US" altLang="zh-CN" baseline="0" dirty="0" smtClean="0"/>
              <a:t>learning</a:t>
            </a:r>
            <a:r>
              <a:rPr kumimoji="1" lang="zh-CN" altLang="en-US" baseline="0" dirty="0" smtClean="0"/>
              <a:t> </a:t>
            </a:r>
            <a:r>
              <a:rPr kumimoji="1" lang="en-US" altLang="zh-CN" baseline="0" dirty="0" smtClean="0"/>
              <a:t>problem),</a:t>
            </a:r>
            <a:r>
              <a:rPr kumimoji="1" lang="zh-CN" altLang="en-US" baseline="0" dirty="0" smtClean="0"/>
              <a:t> </a:t>
            </a:r>
            <a:r>
              <a:rPr kumimoji="1" lang="en-US" altLang="zh-CN" baseline="0" dirty="0" smtClean="0"/>
              <a:t>another</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designed</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solve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problem.</a:t>
            </a:r>
            <a:r>
              <a:rPr kumimoji="1" lang="zh-CN" altLang="en-US" baseline="0" dirty="0" smtClean="0"/>
              <a:t> </a:t>
            </a:r>
            <a:r>
              <a:rPr kumimoji="1" lang="en-US" altLang="zh-CN" baseline="0" dirty="0" smtClean="0"/>
              <a:t>I</a:t>
            </a:r>
            <a:r>
              <a:rPr kumimoji="1" lang="zh-CN" altLang="en-US" baseline="0" dirty="0" smtClean="0"/>
              <a:t> </a:t>
            </a:r>
            <a:r>
              <a:rPr kumimoji="1" lang="en-US" altLang="zh-CN" baseline="0" dirty="0" smtClean="0"/>
              <a:t>will</a:t>
            </a:r>
            <a:r>
              <a:rPr kumimoji="1" lang="zh-CN" altLang="en-US" baseline="0" dirty="0" smtClean="0"/>
              <a:t> </a:t>
            </a:r>
            <a:r>
              <a:rPr kumimoji="1" lang="en-US" altLang="zh-CN" baseline="0" dirty="0" smtClean="0"/>
              <a:t>omit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err="1" smtClean="0"/>
              <a:t>provement</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tell</a:t>
            </a:r>
            <a:r>
              <a:rPr kumimoji="1" lang="zh-CN" altLang="en-US" baseline="0" dirty="0" smtClean="0"/>
              <a:t> </a:t>
            </a:r>
            <a:r>
              <a:rPr kumimoji="1" lang="en-US" altLang="zh-CN" baseline="0" dirty="0" smtClean="0"/>
              <a:t>you</a:t>
            </a:r>
            <a:r>
              <a:rPr kumimoji="1" lang="zh-CN" altLang="en-US" baseline="0" dirty="0" smtClean="0"/>
              <a:t> </a:t>
            </a:r>
            <a:r>
              <a:rPr kumimoji="1" lang="en-US" altLang="zh-CN" baseline="0" dirty="0" smtClean="0"/>
              <a:t>that</a:t>
            </a:r>
            <a:r>
              <a:rPr kumimoji="1" lang="zh-CN" altLang="en-US" baseline="0" dirty="0" smtClean="0"/>
              <a:t> </a:t>
            </a:r>
            <a:r>
              <a:rPr kumimoji="1" lang="en-US" altLang="zh-CN" baseline="0" dirty="0" smtClean="0"/>
              <a:t>i</a:t>
            </a:r>
            <a:r>
              <a:rPr kumimoji="1" lang="en-US" altLang="zh-CN" baseline="0" dirty="0" smtClean="0"/>
              <a:t>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non</a:t>
            </a:r>
            <a:r>
              <a:rPr kumimoji="1" lang="zh-CN" altLang="en-US" baseline="0" dirty="0" smtClean="0"/>
              <a:t> </a:t>
            </a:r>
            <a:r>
              <a:rPr kumimoji="1" lang="en-US" altLang="zh-CN" baseline="0" dirty="0" smtClean="0"/>
              <a:t>parametric</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so</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will</a:t>
            </a:r>
            <a:r>
              <a:rPr kumimoji="1" lang="zh-CN" altLang="en-US" baseline="0" dirty="0" smtClean="0"/>
              <a:t> </a:t>
            </a:r>
            <a:r>
              <a:rPr kumimoji="1" lang="en-US" altLang="zh-CN" baseline="0" dirty="0" smtClean="0"/>
              <a:t>avoid</a:t>
            </a:r>
            <a:r>
              <a:rPr kumimoji="1" lang="zh-CN" altLang="en-US" baseline="0" dirty="0" smtClean="0"/>
              <a:t> </a:t>
            </a:r>
            <a:r>
              <a:rPr kumimoji="1" lang="en-US" altLang="zh-CN" baseline="0" dirty="0" err="1" smtClean="0"/>
              <a:t>overfitting</a:t>
            </a:r>
            <a:r>
              <a:rPr kumimoji="1" lang="en-US" altLang="zh-CN" baseline="0" dirty="0" smtClean="0"/>
              <a:t>.</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also</a:t>
            </a:r>
            <a:r>
              <a:rPr kumimoji="1" lang="zh-CN" altLang="en-US" baseline="0" dirty="0" smtClean="0"/>
              <a:t> </a:t>
            </a:r>
            <a:r>
              <a:rPr kumimoji="1" lang="en-US" altLang="zh-CN" baseline="0" dirty="0" smtClean="0"/>
              <a:t>use</a:t>
            </a:r>
            <a:r>
              <a:rPr kumimoji="1" lang="zh-CN" altLang="en-US" baseline="0" dirty="0" smtClean="0"/>
              <a:t> </a:t>
            </a:r>
            <a:r>
              <a:rPr kumimoji="1" lang="en-US" altLang="zh-CN" baseline="0" dirty="0" smtClean="0"/>
              <a:t>some</a:t>
            </a:r>
            <a:r>
              <a:rPr kumimoji="1" lang="zh-CN" altLang="en-US" baseline="0" dirty="0" smtClean="0"/>
              <a:t> </a:t>
            </a:r>
            <a:r>
              <a:rPr kumimoji="1" lang="en-US" altLang="zh-CN" baseline="0" dirty="0" smtClean="0"/>
              <a:t>sparse</a:t>
            </a:r>
            <a:r>
              <a:rPr kumimoji="1" lang="zh-CN" altLang="en-US" baseline="0" dirty="0" smtClean="0"/>
              <a:t> </a:t>
            </a:r>
            <a:r>
              <a:rPr kumimoji="1" lang="en-US" altLang="zh-CN" baseline="0" dirty="0" smtClean="0"/>
              <a:t>transformation</a:t>
            </a:r>
            <a:r>
              <a:rPr kumimoji="1" lang="zh-CN" altLang="en-US" baseline="0" dirty="0" smtClean="0"/>
              <a:t> </a:t>
            </a:r>
            <a:r>
              <a:rPr kumimoji="1" lang="en-US" altLang="zh-CN" baseline="0" dirty="0" smtClean="0"/>
              <a:t>method</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reduce</a:t>
            </a:r>
            <a:r>
              <a:rPr kumimoji="1" lang="zh-CN" altLang="en-US" baseline="0" dirty="0" smtClean="0"/>
              <a:t> </a:t>
            </a:r>
            <a:r>
              <a:rPr kumimoji="1" lang="en-US" altLang="zh-CN" baseline="0" dirty="0" smtClean="0"/>
              <a:t>dimension.</a:t>
            </a:r>
            <a:endParaRPr kumimoji="1" lang="zh-CN" altLang="en-US" baseline="0" dirty="0" smtClean="0"/>
          </a:p>
          <a:p>
            <a:r>
              <a:rPr kumimoji="1" lang="en-US" altLang="zh-CN" baseline="0" dirty="0" smtClean="0"/>
              <a:t>I</a:t>
            </a:r>
            <a:r>
              <a:rPr kumimoji="1" lang="zh-CN" altLang="en-US" baseline="0" dirty="0" smtClean="0"/>
              <a:t> </a:t>
            </a:r>
            <a:r>
              <a:rPr kumimoji="1" lang="en-US" altLang="zh-CN" baseline="0" dirty="0" smtClean="0"/>
              <a:t>will</a:t>
            </a:r>
            <a:r>
              <a:rPr kumimoji="1" lang="zh-CN" altLang="en-US" baseline="0" dirty="0" smtClean="0"/>
              <a:t> </a:t>
            </a:r>
            <a:r>
              <a:rPr kumimoji="1" lang="en-US" altLang="zh-CN" baseline="0" dirty="0" smtClean="0"/>
              <a:t>skip</a:t>
            </a:r>
            <a:r>
              <a:rPr kumimoji="1" lang="zh-CN" altLang="en-US" baseline="0" dirty="0" smtClean="0"/>
              <a:t> </a:t>
            </a:r>
            <a:r>
              <a:rPr kumimoji="1" lang="en-US" altLang="zh-CN" baseline="0" dirty="0" smtClean="0"/>
              <a:t>over</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algorithm</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operation</a:t>
            </a:r>
            <a:r>
              <a:rPr kumimoji="1" lang="zh-CN" altLang="en-US" baseline="0" dirty="0" smtClean="0"/>
              <a:t> </a:t>
            </a:r>
            <a:r>
              <a:rPr kumimoji="1" lang="en-US" altLang="zh-CN" baseline="0" dirty="0" smtClean="0"/>
              <a:t>details,</a:t>
            </a:r>
            <a:r>
              <a:rPr kumimoji="1" lang="zh-CN" altLang="en-US" baseline="0" dirty="0" smtClean="0"/>
              <a:t> </a:t>
            </a:r>
            <a:r>
              <a:rPr kumimoji="1" lang="en-US" altLang="zh-CN" baseline="0" dirty="0" smtClean="0"/>
              <a:t>you</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see</a:t>
            </a:r>
            <a:r>
              <a:rPr kumimoji="1" lang="zh-CN" altLang="en-US" baseline="0" dirty="0" smtClean="0"/>
              <a:t> </a:t>
            </a:r>
            <a:r>
              <a:rPr kumimoji="1" lang="en-US" altLang="zh-CN" baseline="0" dirty="0" smtClean="0"/>
              <a:t>that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training</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test</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share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seem</a:t>
            </a:r>
            <a:r>
              <a:rPr kumimoji="1" lang="zh-CN" altLang="en-US" baseline="0" dirty="0" smtClean="0"/>
              <a:t> </a:t>
            </a:r>
            <a:r>
              <a:rPr kumimoji="1" lang="en-US" altLang="zh-CN" baseline="0" dirty="0" smtClean="0"/>
              <a:t>parameter</a:t>
            </a:r>
            <a:r>
              <a:rPr kumimoji="1" lang="zh-CN" altLang="en-US" baseline="0" dirty="0" smtClean="0"/>
              <a:t> </a:t>
            </a:r>
            <a:r>
              <a:rPr kumimoji="1" lang="en-US" altLang="zh-CN" baseline="0" dirty="0" smtClean="0"/>
              <a:t>theta,,</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use</a:t>
            </a:r>
            <a:r>
              <a:rPr kumimoji="1" lang="zh-CN" altLang="en-US" baseline="0" dirty="0" smtClean="0"/>
              <a:t> </a:t>
            </a:r>
            <a:r>
              <a:rPr kumimoji="1" lang="en-US" altLang="zh-CN" baseline="0" dirty="0" smtClean="0"/>
              <a:t>least</a:t>
            </a:r>
            <a:r>
              <a:rPr kumimoji="1" lang="zh-CN" altLang="en-US" baseline="0" dirty="0" smtClean="0"/>
              <a:t> </a:t>
            </a:r>
            <a:r>
              <a:rPr kumimoji="1" lang="en-US" altLang="zh-CN" baseline="0" dirty="0" smtClean="0"/>
              <a:t>square</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get</a:t>
            </a:r>
            <a:r>
              <a:rPr kumimoji="1" lang="zh-CN" altLang="en-US" baseline="0" dirty="0" smtClean="0"/>
              <a:t> </a:t>
            </a:r>
            <a:r>
              <a:rPr kumimoji="1" lang="en-US" altLang="zh-CN" baseline="0" dirty="0" smtClean="0"/>
              <a:t>beta,</a:t>
            </a:r>
            <a:r>
              <a:rPr kumimoji="1" lang="zh-CN" altLang="en-US" baseline="0" dirty="0" smtClean="0"/>
              <a:t> </a:t>
            </a:r>
            <a:r>
              <a:rPr kumimoji="1" lang="en-US" altLang="zh-CN" baseline="0" dirty="0" smtClean="0"/>
              <a:t>then</a:t>
            </a:r>
            <a:r>
              <a:rPr kumimoji="1" lang="zh-CN" altLang="en-US" baseline="0" dirty="0" smtClean="0"/>
              <a:t> </a:t>
            </a:r>
            <a:r>
              <a:rPr kumimoji="1" lang="en-US" altLang="zh-CN" baseline="0" dirty="0" smtClean="0"/>
              <a:t>use</a:t>
            </a:r>
            <a:r>
              <a:rPr kumimoji="1" lang="zh-CN" altLang="en-US" baseline="0" dirty="0" smtClean="0"/>
              <a:t> </a:t>
            </a:r>
            <a:r>
              <a:rPr kumimoji="1" lang="en-US" altLang="zh-CN" baseline="0" dirty="0" smtClean="0"/>
              <a:t>MSE</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loss</a:t>
            </a:r>
            <a:r>
              <a:rPr kumimoji="1" lang="zh-CN" altLang="en-US" baseline="0" dirty="0" smtClean="0"/>
              <a:t> </a:t>
            </a:r>
            <a:r>
              <a:rPr kumimoji="1" lang="en-US" altLang="zh-CN" baseline="0" dirty="0" smtClean="0"/>
              <a:t>function</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optimize</a:t>
            </a:r>
            <a:r>
              <a:rPr kumimoji="1" lang="zh-CN" altLang="en-US" baseline="0" dirty="0" smtClean="0"/>
              <a:t> </a:t>
            </a:r>
            <a:r>
              <a:rPr kumimoji="1" lang="en-US" altLang="zh-CN" baseline="0" dirty="0" smtClean="0"/>
              <a:t>by</a:t>
            </a:r>
            <a:r>
              <a:rPr kumimoji="1" lang="zh-CN" altLang="en-US" baseline="0" dirty="0" smtClean="0"/>
              <a:t> </a:t>
            </a:r>
            <a:r>
              <a:rPr kumimoji="1" lang="en-US" altLang="zh-CN" baseline="0" dirty="0" smtClean="0"/>
              <a:t>gradient</a:t>
            </a:r>
            <a:r>
              <a:rPr kumimoji="1" lang="zh-CN" altLang="en-US" baseline="0" dirty="0" smtClean="0"/>
              <a:t> </a:t>
            </a:r>
            <a:r>
              <a:rPr kumimoji="1" lang="en-US" altLang="zh-CN" baseline="0" dirty="0" smtClean="0"/>
              <a:t>descent,</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many</a:t>
            </a:r>
            <a:r>
              <a:rPr kumimoji="1" lang="zh-CN" altLang="en-US" baseline="0" dirty="0" smtClean="0"/>
              <a:t> </a:t>
            </a:r>
            <a:r>
              <a:rPr kumimoji="1" lang="en-US" altLang="zh-CN" baseline="0" dirty="0" smtClean="0"/>
              <a:t>options</a:t>
            </a:r>
            <a:r>
              <a:rPr kumimoji="1" lang="zh-CN" altLang="en-US" baseline="0" dirty="0" smtClean="0"/>
              <a:t> </a:t>
            </a:r>
            <a:r>
              <a:rPr kumimoji="1" lang="en-US" altLang="zh-CN" baseline="0" dirty="0" smtClean="0"/>
              <a:t>thanks</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deep</a:t>
            </a:r>
            <a:r>
              <a:rPr kumimoji="1" lang="zh-CN" altLang="en-US" baseline="0" dirty="0" smtClean="0"/>
              <a:t> </a:t>
            </a:r>
            <a:r>
              <a:rPr kumimoji="1" lang="en-US" altLang="zh-CN" baseline="0" dirty="0" smtClean="0"/>
              <a:t>learning</a:t>
            </a:r>
            <a:r>
              <a:rPr kumimoji="1" lang="zh-CN" altLang="en-US" baseline="0" dirty="0" smtClean="0"/>
              <a:t> </a:t>
            </a:r>
            <a:r>
              <a:rPr kumimoji="1" lang="en-US" altLang="zh-CN" baseline="0" dirty="0" smtClean="0"/>
              <a:t>area’s</a:t>
            </a:r>
            <a:r>
              <a:rPr kumimoji="1" lang="zh-CN" altLang="en-US" baseline="0" dirty="0" smtClean="0"/>
              <a:t> </a:t>
            </a:r>
            <a:r>
              <a:rPr kumimoji="1" lang="en-US" altLang="zh-CN" baseline="0" dirty="0" smtClean="0"/>
              <a:t>optimization</a:t>
            </a:r>
            <a:r>
              <a:rPr kumimoji="1" lang="zh-CN" altLang="en-US" baseline="0" dirty="0" smtClean="0"/>
              <a:t> </a:t>
            </a:r>
            <a:r>
              <a:rPr kumimoji="1" lang="en-US" altLang="zh-CN" baseline="0" dirty="0" smtClean="0"/>
              <a:t>method.</a:t>
            </a:r>
            <a:r>
              <a:rPr kumimoji="1" lang="zh-CN" altLang="en-US" baseline="0" dirty="0" smtClean="0"/>
              <a:t> </a:t>
            </a:r>
            <a:r>
              <a:rPr kumimoji="1" lang="en-US" altLang="zh-CN" baseline="0" dirty="0" smtClean="0"/>
              <a:t>Then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operation</a:t>
            </a:r>
            <a:r>
              <a:rPr kumimoji="1" lang="zh-CN" altLang="en-US" baseline="0" dirty="0" smtClean="0"/>
              <a:t> </a:t>
            </a:r>
            <a:r>
              <a:rPr kumimoji="1" lang="en-US" altLang="zh-CN" baseline="0" dirty="0" smtClean="0"/>
              <a:t>will</a:t>
            </a:r>
            <a:r>
              <a:rPr kumimoji="1" lang="zh-CN" altLang="en-US" baseline="0" dirty="0" smtClean="0"/>
              <a:t> </a:t>
            </a:r>
            <a:r>
              <a:rPr kumimoji="1" lang="en-US" altLang="zh-CN" baseline="0" dirty="0" smtClean="0"/>
              <a:t>be</a:t>
            </a:r>
            <a:r>
              <a:rPr kumimoji="1" lang="zh-CN" altLang="en-US" baseline="0" dirty="0" smtClean="0"/>
              <a:t> </a:t>
            </a:r>
            <a:r>
              <a:rPr kumimoji="1" lang="en-US" altLang="zh-CN" baseline="0" dirty="0" smtClean="0"/>
              <a:t>repeated</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produce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result.</a:t>
            </a:r>
            <a:endParaRPr kumimoji="1" lang="zh-CN" altLang="en-US" baseline="0" dirty="0" smtClean="0"/>
          </a:p>
          <a:p>
            <a:endParaRPr kumimoji="1" lang="zh-CN" altLang="en-US" baseline="0" dirty="0" smtClean="0"/>
          </a:p>
          <a:p>
            <a:r>
              <a:rPr kumimoji="1" lang="en-US" altLang="zh-CN" baseline="0" dirty="0" smtClean="0"/>
              <a:t>It</a:t>
            </a:r>
            <a:r>
              <a:rPr kumimoji="1" lang="zh-CN" altLang="en-US" baseline="0" dirty="0" smtClean="0"/>
              <a:t> </a:t>
            </a:r>
            <a:r>
              <a:rPr kumimoji="1" lang="en-US" altLang="zh-CN" baseline="0" dirty="0" smtClean="0"/>
              <a:t>seems</a:t>
            </a:r>
            <a:r>
              <a:rPr kumimoji="1" lang="zh-CN" altLang="en-US" baseline="0" dirty="0" smtClean="0"/>
              <a:t> </a:t>
            </a:r>
            <a:r>
              <a:rPr kumimoji="1" lang="en-US" altLang="zh-CN" baseline="0" dirty="0" smtClean="0"/>
              <a:t>very</a:t>
            </a:r>
            <a:r>
              <a:rPr kumimoji="1" lang="zh-CN" altLang="en-US" baseline="0" dirty="0" smtClean="0"/>
              <a:t> </a:t>
            </a:r>
            <a:r>
              <a:rPr kumimoji="1" lang="en-US" altLang="zh-CN" baseline="0" dirty="0" smtClean="0"/>
              <a:t>promising</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solving</a:t>
            </a:r>
            <a:r>
              <a:rPr kumimoji="1" lang="zh-CN" altLang="en-US" baseline="0" dirty="0" smtClean="0"/>
              <a:t> </a:t>
            </a:r>
            <a:r>
              <a:rPr kumimoji="1" lang="en-US" altLang="zh-CN" baseline="0" dirty="0" smtClean="0"/>
              <a:t>small</a:t>
            </a:r>
            <a:r>
              <a:rPr kumimoji="1" lang="zh-CN" altLang="en-US" baseline="0" dirty="0" smtClean="0"/>
              <a:t> </a:t>
            </a:r>
            <a:r>
              <a:rPr kumimoji="1" lang="en-US" altLang="zh-CN" baseline="0" dirty="0" smtClean="0"/>
              <a:t>sample</a:t>
            </a:r>
            <a:r>
              <a:rPr kumimoji="1" lang="zh-CN" altLang="en-US" baseline="0" dirty="0" smtClean="0"/>
              <a:t> </a:t>
            </a:r>
            <a:r>
              <a:rPr kumimoji="1" lang="en-US" altLang="zh-CN" baseline="0" dirty="0" smtClean="0"/>
              <a:t>problems,</a:t>
            </a:r>
            <a:r>
              <a:rPr kumimoji="1" lang="zh-CN" altLang="en-US" baseline="0" dirty="0" smtClean="0"/>
              <a:t> </a:t>
            </a:r>
            <a:r>
              <a:rPr kumimoji="1" lang="en-US" altLang="zh-CN" baseline="0" dirty="0" smtClean="0"/>
              <a:t>but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has</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very</a:t>
            </a:r>
            <a:r>
              <a:rPr kumimoji="1" lang="zh-CN" altLang="en-US" baseline="0" dirty="0" smtClean="0"/>
              <a:t> </a:t>
            </a:r>
            <a:r>
              <a:rPr kumimoji="1" lang="en-US" altLang="zh-CN" baseline="0" dirty="0" smtClean="0"/>
              <a:t>fatal</a:t>
            </a:r>
            <a:r>
              <a:rPr kumimoji="1" lang="zh-CN" altLang="en-US" baseline="0" dirty="0" smtClean="0"/>
              <a:t> </a:t>
            </a:r>
            <a:r>
              <a:rPr kumimoji="1" lang="en-US" altLang="zh-CN" baseline="0" dirty="0" smtClean="0"/>
              <a:t>fault,</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has</a:t>
            </a:r>
            <a:r>
              <a:rPr kumimoji="1" lang="zh-CN" altLang="en-US" baseline="0" dirty="0" smtClean="0"/>
              <a:t> </a:t>
            </a:r>
            <a:r>
              <a:rPr kumimoji="1" lang="en-US" altLang="zh-CN" baseline="0" dirty="0" smtClean="0"/>
              <a:t>high</a:t>
            </a:r>
            <a:r>
              <a:rPr kumimoji="1" lang="zh-CN" altLang="en-US" baseline="0" dirty="0" smtClean="0"/>
              <a:t> </a:t>
            </a:r>
            <a:r>
              <a:rPr kumimoji="1" lang="en-US" altLang="zh-CN" baseline="0" dirty="0" smtClean="0"/>
              <a:t>computational</a:t>
            </a:r>
            <a:r>
              <a:rPr kumimoji="1" lang="zh-CN" altLang="en-US" baseline="0" dirty="0" smtClean="0"/>
              <a:t> </a:t>
            </a:r>
            <a:r>
              <a:rPr kumimoji="1" lang="en-US" altLang="zh-CN" baseline="0" dirty="0" smtClean="0"/>
              <a:t>complexity!</a:t>
            </a:r>
            <a:r>
              <a:rPr kumimoji="1" lang="zh-CN" altLang="en-US" baseline="0" dirty="0" smtClean="0"/>
              <a:t> </a:t>
            </a:r>
            <a:r>
              <a:rPr kumimoji="1" lang="en-US" altLang="zh-CN" baseline="0" dirty="0" smtClean="0"/>
              <a:t>Different</a:t>
            </a:r>
            <a:r>
              <a:rPr kumimoji="1" lang="zh-CN" altLang="en-US" baseline="0" dirty="0" smtClean="0"/>
              <a:t> </a:t>
            </a:r>
            <a:r>
              <a:rPr kumimoji="1" lang="en-US" altLang="zh-CN" baseline="0" dirty="0" smtClean="0"/>
              <a:t>from</a:t>
            </a:r>
            <a:r>
              <a:rPr kumimoji="1" lang="zh-CN" altLang="en-US" baseline="0" dirty="0" smtClean="0"/>
              <a:t> </a:t>
            </a:r>
            <a:r>
              <a:rPr kumimoji="1" lang="en-US" altLang="zh-CN" baseline="0" dirty="0" smtClean="0"/>
              <a:t>discrete</a:t>
            </a:r>
            <a:r>
              <a:rPr kumimoji="1" lang="zh-CN" altLang="en-US" baseline="0" dirty="0" smtClean="0"/>
              <a:t> </a:t>
            </a:r>
            <a:r>
              <a:rPr kumimoji="1" lang="en-US" altLang="zh-CN" baseline="0" dirty="0" smtClean="0"/>
              <a:t>classification</a:t>
            </a:r>
            <a:r>
              <a:rPr kumimoji="1" lang="zh-CN" altLang="en-US" baseline="0" dirty="0" smtClean="0"/>
              <a:t> </a:t>
            </a:r>
            <a:r>
              <a:rPr kumimoji="1" lang="en-US" altLang="zh-CN" baseline="0" dirty="0" smtClean="0"/>
              <a:t>problem,</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regression</a:t>
            </a:r>
            <a:r>
              <a:rPr kumimoji="1" lang="zh-CN" altLang="en-US" baseline="0" dirty="0" smtClean="0"/>
              <a:t> </a:t>
            </a:r>
            <a:r>
              <a:rPr kumimoji="1" lang="en-US" altLang="zh-CN" baseline="0" dirty="0" smtClean="0"/>
              <a:t>problem</a:t>
            </a:r>
            <a:r>
              <a:rPr kumimoji="1" lang="zh-CN" altLang="en-US" baseline="0" dirty="0" smtClean="0"/>
              <a:t> </a:t>
            </a:r>
            <a:r>
              <a:rPr kumimoji="1" lang="en-US" altLang="zh-CN" baseline="0" dirty="0" smtClean="0"/>
              <a:t>has</a:t>
            </a:r>
            <a:r>
              <a:rPr kumimoji="1" lang="zh-CN" altLang="en-US" baseline="0" dirty="0" smtClean="0"/>
              <a:t> </a:t>
            </a:r>
            <a:r>
              <a:rPr kumimoji="1" lang="en-US" altLang="zh-CN" baseline="0" dirty="0" smtClean="0"/>
              <a:t>continuous</a:t>
            </a:r>
            <a:r>
              <a:rPr kumimoji="1" lang="zh-CN" altLang="en-US" baseline="0" dirty="0" smtClean="0"/>
              <a:t> </a:t>
            </a:r>
            <a:r>
              <a:rPr kumimoji="1" lang="en-US" altLang="zh-CN" baseline="0" dirty="0" smtClean="0"/>
              <a:t>value,</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easiest</a:t>
            </a:r>
            <a:r>
              <a:rPr kumimoji="1" lang="zh-CN" altLang="en-US" baseline="0" dirty="0" smtClean="0"/>
              <a:t> </a:t>
            </a:r>
            <a:r>
              <a:rPr kumimoji="1" lang="en-US" altLang="zh-CN" baseline="0" dirty="0" smtClean="0"/>
              <a:t>least</a:t>
            </a:r>
            <a:r>
              <a:rPr kumimoji="1" lang="zh-CN" altLang="en-US" baseline="0" dirty="0" smtClean="0"/>
              <a:t> </a:t>
            </a:r>
            <a:r>
              <a:rPr kumimoji="1" lang="en-US" altLang="zh-CN" baseline="0" dirty="0" smtClean="0"/>
              <a:t>square</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its</a:t>
            </a:r>
            <a:r>
              <a:rPr kumimoji="1" lang="zh-CN" altLang="en-US" baseline="0" dirty="0" smtClean="0"/>
              <a:t> </a:t>
            </a:r>
            <a:r>
              <a:rPr kumimoji="1" lang="en-US" altLang="zh-CN" baseline="0" dirty="0" err="1" smtClean="0"/>
              <a:t>derivitives</a:t>
            </a:r>
            <a:r>
              <a:rPr kumimoji="1" lang="zh-CN" altLang="en-US" baseline="0" dirty="0" smtClean="0"/>
              <a:t> </a:t>
            </a:r>
            <a:r>
              <a:rPr kumimoji="1" lang="en-US" altLang="zh-CN" baseline="0" dirty="0" smtClean="0"/>
              <a:t>calculation</a:t>
            </a:r>
            <a:r>
              <a:rPr kumimoji="1" lang="zh-CN" altLang="en-US" baseline="0" dirty="0" smtClean="0"/>
              <a:t> </a:t>
            </a:r>
            <a:r>
              <a:rPr kumimoji="1" lang="en-US" altLang="zh-CN" baseline="0" dirty="0" smtClean="0"/>
              <a:t>still</a:t>
            </a:r>
            <a:r>
              <a:rPr kumimoji="1" lang="zh-CN" altLang="en-US" baseline="0" dirty="0" smtClean="0"/>
              <a:t> </a:t>
            </a:r>
            <a:r>
              <a:rPr kumimoji="1" lang="en-US" altLang="zh-CN" baseline="0" dirty="0" smtClean="0"/>
              <a:t>consumes</a:t>
            </a:r>
            <a:r>
              <a:rPr kumimoji="1" lang="zh-CN" altLang="en-US" baseline="0" dirty="0" smtClean="0"/>
              <a:t> </a:t>
            </a:r>
            <a:r>
              <a:rPr kumimoji="1" lang="en-US" altLang="zh-CN" baseline="0" dirty="0" smtClean="0"/>
              <a:t>many</a:t>
            </a:r>
            <a:r>
              <a:rPr kumimoji="1" lang="zh-CN" altLang="en-US" baseline="0" dirty="0" smtClean="0"/>
              <a:t> </a:t>
            </a:r>
            <a:r>
              <a:rPr kumimoji="1" lang="en-US" altLang="zh-CN" baseline="0" dirty="0" err="1" smtClean="0"/>
              <a:t>resouces</a:t>
            </a:r>
            <a:r>
              <a:rPr kumimoji="1" lang="zh-CN" altLang="en-US" baseline="0" dirty="0" smtClean="0"/>
              <a:t> </a:t>
            </a:r>
            <a:r>
              <a:rPr kumimoji="1" lang="en-US" altLang="zh-CN" baseline="0" dirty="0" smtClean="0"/>
              <a:t>because</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very</a:t>
            </a:r>
            <a:r>
              <a:rPr kumimoji="1" lang="zh-CN" altLang="en-US" baseline="0" dirty="0" smtClean="0"/>
              <a:t> </a:t>
            </a:r>
            <a:r>
              <a:rPr kumimoji="1" lang="en-US" altLang="zh-CN" baseline="0" dirty="0" smtClean="0"/>
              <a:t>difficult</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calculate</a:t>
            </a:r>
            <a:r>
              <a:rPr kumimoji="1" lang="zh-CN" altLang="en-US" baseline="0" dirty="0" smtClean="0"/>
              <a:t> </a:t>
            </a:r>
            <a:r>
              <a:rPr kumimoji="1" lang="en-US" altLang="zh-CN" baseline="0" dirty="0" smtClean="0"/>
              <a:t>inverse</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matrix.</a:t>
            </a:r>
            <a:r>
              <a:rPr kumimoji="1" lang="zh-CN" altLang="en-US" baseline="0" dirty="0" smtClean="0"/>
              <a:t> </a:t>
            </a:r>
            <a:r>
              <a:rPr kumimoji="1" lang="en-US" altLang="zh-CN" baseline="0" dirty="0" smtClean="0"/>
              <a:t>So</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restrict</a:t>
            </a:r>
            <a:r>
              <a:rPr kumimoji="1" lang="zh-CN" altLang="en-US" baseline="0" dirty="0" smtClean="0"/>
              <a:t> </a:t>
            </a:r>
            <a:r>
              <a:rPr kumimoji="1" lang="en-US" altLang="zh-CN" baseline="0" dirty="0" smtClean="0"/>
              <a:t>us</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use</a:t>
            </a:r>
            <a:r>
              <a:rPr kumimoji="1" lang="zh-CN" altLang="en-US" baseline="0" dirty="0" smtClean="0"/>
              <a:t> </a:t>
            </a:r>
            <a:r>
              <a:rPr kumimoji="1" lang="en-US" altLang="zh-CN" baseline="0" dirty="0" smtClean="0"/>
              <a:t>samples</a:t>
            </a:r>
            <a:r>
              <a:rPr kumimoji="1" lang="zh-CN" altLang="en-US" baseline="0" dirty="0" smtClean="0"/>
              <a:t> </a:t>
            </a:r>
            <a:r>
              <a:rPr kumimoji="1" lang="en-US" altLang="zh-CN" baseline="0" dirty="0" smtClean="0"/>
              <a:t>no</a:t>
            </a:r>
            <a:r>
              <a:rPr kumimoji="1" lang="zh-CN" altLang="en-US" baseline="0" dirty="0" smtClean="0"/>
              <a:t> </a:t>
            </a:r>
            <a:r>
              <a:rPr kumimoji="1" lang="en-US" altLang="zh-CN" baseline="0" dirty="0" smtClean="0"/>
              <a:t>larger</a:t>
            </a:r>
            <a:r>
              <a:rPr kumimoji="1" lang="zh-CN" altLang="en-US" baseline="0" dirty="0" smtClean="0"/>
              <a:t> </a:t>
            </a:r>
            <a:r>
              <a:rPr kumimoji="1" lang="en-US" altLang="zh-CN" baseline="0" dirty="0" smtClean="0"/>
              <a:t>than</a:t>
            </a:r>
            <a:r>
              <a:rPr kumimoji="1" lang="zh-CN" altLang="en-US" baseline="0" dirty="0" smtClean="0"/>
              <a:t> </a:t>
            </a:r>
            <a:r>
              <a:rPr kumimoji="1" lang="en-US" altLang="zh-CN" baseline="0" dirty="0" smtClean="0"/>
              <a:t>100.</a:t>
            </a:r>
            <a:r>
              <a:rPr kumimoji="1" lang="zh-CN" altLang="en-US" baseline="0" dirty="0" smtClean="0"/>
              <a:t> </a:t>
            </a:r>
            <a:r>
              <a:rPr kumimoji="1" lang="en-US" altLang="zh-CN" baseline="0" dirty="0" smtClean="0"/>
              <a:t>so</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principle</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harder</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regression</a:t>
            </a:r>
            <a:r>
              <a:rPr kumimoji="1" lang="zh-CN" altLang="en-US" baseline="0" dirty="0" smtClean="0"/>
              <a:t> </a:t>
            </a:r>
            <a:r>
              <a:rPr kumimoji="1" lang="en-US" altLang="zh-CN" baseline="0" dirty="0" smtClean="0"/>
              <a:t>problem</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optimize.</a:t>
            </a:r>
            <a:r>
              <a:rPr kumimoji="1" lang="zh-CN" altLang="en-US" baseline="0" dirty="0" smtClean="0"/>
              <a:t> </a:t>
            </a:r>
            <a:r>
              <a:rPr kumimoji="1" lang="en-US" altLang="zh-CN" baseline="0" dirty="0" smtClean="0"/>
              <a:t>Since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parameter</a:t>
            </a:r>
            <a:r>
              <a:rPr kumimoji="1" lang="zh-CN" altLang="en-US" baseline="0" dirty="0" smtClean="0"/>
              <a:t> </a:t>
            </a:r>
            <a:r>
              <a:rPr kumimoji="1" lang="en-US" altLang="zh-CN" baseline="0" dirty="0" smtClean="0"/>
              <a:t>search</a:t>
            </a:r>
            <a:r>
              <a:rPr kumimoji="1" lang="zh-CN" altLang="en-US" baseline="0" dirty="0" smtClean="0"/>
              <a:t> </a:t>
            </a:r>
            <a:r>
              <a:rPr kumimoji="1" lang="en-US" altLang="zh-CN" baseline="0" dirty="0" smtClean="0"/>
              <a:t>scale</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really</a:t>
            </a:r>
            <a:r>
              <a:rPr kumimoji="1" lang="zh-CN" altLang="en-US" baseline="0" dirty="0" smtClean="0"/>
              <a:t> </a:t>
            </a:r>
            <a:r>
              <a:rPr kumimoji="1" lang="en-US" altLang="zh-CN" baseline="0" dirty="0" smtClean="0"/>
              <a:t>large,</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slow</a:t>
            </a:r>
            <a:r>
              <a:rPr kumimoji="1" lang="zh-CN" altLang="en-US" baseline="0" dirty="0" smtClean="0"/>
              <a:t> </a:t>
            </a:r>
            <a:r>
              <a:rPr kumimoji="1" lang="en-US" altLang="zh-CN" baseline="0" dirty="0" smtClean="0"/>
              <a:t>algorithm</a:t>
            </a:r>
            <a:r>
              <a:rPr kumimoji="1" lang="zh-CN" altLang="en-US" baseline="0" dirty="0" smtClean="0"/>
              <a:t> </a:t>
            </a:r>
            <a:r>
              <a:rPr kumimoji="1" lang="en-US" altLang="zh-CN" baseline="0" dirty="0" smtClean="0"/>
              <a:t>will</a:t>
            </a:r>
            <a:r>
              <a:rPr kumimoji="1" lang="zh-CN" altLang="en-US" baseline="0" dirty="0" smtClean="0"/>
              <a:t> </a:t>
            </a:r>
            <a:r>
              <a:rPr kumimoji="1" lang="en-US" altLang="zh-CN" baseline="0" dirty="0" smtClean="0"/>
              <a:t>be</a:t>
            </a:r>
            <a:r>
              <a:rPr kumimoji="1" lang="zh-CN" altLang="en-US" baseline="0" dirty="0" smtClean="0"/>
              <a:t> </a:t>
            </a:r>
            <a:r>
              <a:rPr kumimoji="1" lang="en-US" altLang="zh-CN" baseline="0" dirty="0" err="1" smtClean="0"/>
              <a:t>abonded</a:t>
            </a:r>
            <a:r>
              <a:rPr kumimoji="1" lang="en-US" altLang="zh-CN" baseline="0" dirty="0" smtClean="0"/>
              <a:t>.</a:t>
            </a:r>
            <a:r>
              <a:rPr kumimoji="1" lang="zh-CN" altLang="en-US" baseline="0" dirty="0" smtClean="0"/>
              <a:t> </a:t>
            </a:r>
            <a:r>
              <a:rPr kumimoji="1" lang="en-US" altLang="zh-CN" baseline="0" dirty="0" smtClean="0"/>
              <a:t>But</a:t>
            </a:r>
            <a:r>
              <a:rPr kumimoji="1" lang="zh-CN" altLang="en-US" baseline="0" dirty="0" smtClean="0"/>
              <a:t> </a:t>
            </a:r>
            <a:r>
              <a:rPr kumimoji="1" lang="en-US" altLang="zh-CN" baseline="0" dirty="0" smtClean="0"/>
              <a:t>I</a:t>
            </a:r>
            <a:r>
              <a:rPr kumimoji="1" lang="zh-CN" altLang="en-US" baseline="0" dirty="0" smtClean="0"/>
              <a:t> </a:t>
            </a:r>
            <a:r>
              <a:rPr kumimoji="1" lang="en-US" altLang="zh-CN" baseline="0" dirty="0" smtClean="0"/>
              <a:t>still</a:t>
            </a:r>
            <a:r>
              <a:rPr kumimoji="1" lang="zh-CN" altLang="en-US" baseline="0" dirty="0" smtClean="0"/>
              <a:t> </a:t>
            </a:r>
            <a:r>
              <a:rPr kumimoji="1" lang="en-US" altLang="zh-CN" baseline="0" dirty="0" smtClean="0"/>
              <a:t>don’t</a:t>
            </a:r>
            <a:r>
              <a:rPr kumimoji="1" lang="zh-CN" altLang="en-US" baseline="0" dirty="0" smtClean="0"/>
              <a:t> </a:t>
            </a:r>
            <a:r>
              <a:rPr kumimoji="1" lang="en-US" altLang="zh-CN" baseline="0" dirty="0" smtClean="0"/>
              <a:t>give</a:t>
            </a:r>
            <a:r>
              <a:rPr kumimoji="1" lang="zh-CN" altLang="en-US" baseline="0" dirty="0" smtClean="0"/>
              <a:t> </a:t>
            </a:r>
            <a:r>
              <a:rPr kumimoji="1" lang="en-US" altLang="zh-CN" baseline="0" dirty="0" smtClean="0"/>
              <a:t>up</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there</a:t>
            </a:r>
            <a:r>
              <a:rPr kumimoji="1" lang="zh-CN" altLang="en-US" baseline="0" dirty="0" smtClean="0"/>
              <a:t> </a:t>
            </a:r>
            <a:r>
              <a:rPr kumimoji="1" lang="en-US" altLang="zh-CN" baseline="0" dirty="0" smtClean="0"/>
              <a:t>maybe</a:t>
            </a:r>
            <a:r>
              <a:rPr kumimoji="1" lang="zh-CN" altLang="en-US" baseline="0" dirty="0" smtClean="0"/>
              <a:t> </a:t>
            </a:r>
            <a:r>
              <a:rPr kumimoji="1" lang="en-US" altLang="zh-CN" baseline="0" dirty="0" smtClean="0"/>
              <a:t>some</a:t>
            </a:r>
            <a:r>
              <a:rPr kumimoji="1" lang="zh-CN" altLang="en-US" baseline="0" dirty="0" smtClean="0"/>
              <a:t> </a:t>
            </a:r>
            <a:r>
              <a:rPr kumimoji="1" lang="en-US" altLang="zh-CN" baseline="0" dirty="0" smtClean="0"/>
              <a:t>methods</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convert</a:t>
            </a:r>
            <a:r>
              <a:rPr kumimoji="1" lang="zh-CN" altLang="en-US" baseline="0" dirty="0" smtClean="0"/>
              <a:t> </a:t>
            </a:r>
            <a:r>
              <a:rPr kumimoji="1" lang="en-US" altLang="zh-CN" baseline="0" dirty="0" err="1" smtClean="0"/>
              <a:t>continous</a:t>
            </a:r>
            <a:r>
              <a:rPr kumimoji="1" lang="zh-CN" altLang="en-US" baseline="0" dirty="0" smtClean="0"/>
              <a:t> </a:t>
            </a:r>
            <a:r>
              <a:rPr kumimoji="1" lang="en-US" altLang="zh-CN" baseline="0" dirty="0" smtClean="0"/>
              <a:t>value</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discrete</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doesn’t</a:t>
            </a:r>
            <a:r>
              <a:rPr kumimoji="1" lang="zh-CN" altLang="en-US" baseline="0" dirty="0" smtClean="0"/>
              <a:t> </a:t>
            </a:r>
            <a:r>
              <a:rPr kumimoji="1" lang="en-US" altLang="zh-CN" baseline="0" dirty="0" smtClean="0"/>
              <a:t>loss</a:t>
            </a:r>
            <a:r>
              <a:rPr kumimoji="1" lang="zh-CN" altLang="en-US" baseline="0" dirty="0" smtClean="0"/>
              <a:t> </a:t>
            </a:r>
            <a:r>
              <a:rPr kumimoji="1" lang="en-US" altLang="zh-CN" baseline="0" dirty="0" smtClean="0"/>
              <a:t>so</a:t>
            </a:r>
            <a:r>
              <a:rPr kumimoji="1" lang="zh-CN" altLang="en-US" baseline="0" dirty="0" smtClean="0"/>
              <a:t> </a:t>
            </a:r>
            <a:r>
              <a:rPr kumimoji="1" lang="en-US" altLang="zh-CN" baseline="0" dirty="0" smtClean="0"/>
              <a:t>much</a:t>
            </a:r>
            <a:r>
              <a:rPr kumimoji="1" lang="zh-CN" altLang="en-US" baseline="0" dirty="0" smtClean="0"/>
              <a:t> </a:t>
            </a:r>
            <a:r>
              <a:rPr kumimoji="1" lang="en-US" altLang="zh-CN" baseline="0" dirty="0" smtClean="0"/>
              <a:t>precision.</a:t>
            </a:r>
            <a:r>
              <a:rPr kumimoji="1" lang="zh-CN" altLang="en-US" baseline="0" dirty="0" smtClean="0"/>
              <a:t> </a:t>
            </a:r>
            <a:r>
              <a:rPr kumimoji="1" lang="en-US" altLang="zh-CN" baseline="0" dirty="0" smtClean="0"/>
              <a:t>But</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still</a:t>
            </a:r>
            <a:r>
              <a:rPr kumimoji="1" lang="zh-CN" altLang="en-US" baseline="0" dirty="0" smtClean="0"/>
              <a:t> </a:t>
            </a:r>
            <a:r>
              <a:rPr kumimoji="1" lang="en-US" altLang="zh-CN" baseline="0" dirty="0" smtClean="0"/>
              <a:t>need</a:t>
            </a:r>
            <a:r>
              <a:rPr kumimoji="1" lang="zh-CN" altLang="en-US" baseline="0" dirty="0" smtClean="0"/>
              <a:t> </a:t>
            </a:r>
            <a:r>
              <a:rPr kumimoji="1" lang="en-US" altLang="zh-CN" baseline="0" dirty="0" smtClean="0"/>
              <a:t>more</a:t>
            </a:r>
            <a:r>
              <a:rPr kumimoji="1" lang="zh-CN" altLang="en-US" baseline="0" dirty="0" smtClean="0"/>
              <a:t> </a:t>
            </a:r>
            <a:r>
              <a:rPr kumimoji="1" lang="en-US" altLang="zh-CN" baseline="0" dirty="0" smtClean="0"/>
              <a:t>consideration</a:t>
            </a:r>
            <a:r>
              <a:rPr kumimoji="1" lang="zh-CN" altLang="en-US" baseline="0" dirty="0" smtClean="0"/>
              <a:t> </a:t>
            </a:r>
            <a:r>
              <a:rPr kumimoji="1" lang="en-US" altLang="zh-CN" baseline="0" dirty="0" smtClean="0"/>
              <a:t>before</a:t>
            </a:r>
            <a:r>
              <a:rPr kumimoji="1" lang="zh-CN" altLang="en-US" baseline="0" dirty="0" smtClean="0"/>
              <a:t> </a:t>
            </a:r>
            <a:r>
              <a:rPr kumimoji="1" lang="en-US" altLang="zh-CN" baseline="0" dirty="0" smtClean="0"/>
              <a:t>applying</a:t>
            </a:r>
            <a:r>
              <a:rPr kumimoji="1" lang="zh-CN" altLang="en-US" baseline="0" dirty="0" smtClean="0"/>
              <a:t> </a:t>
            </a:r>
            <a:r>
              <a:rPr kumimoji="1" lang="en-US" altLang="zh-CN" baseline="0" dirty="0" smtClean="0"/>
              <a:t>it.</a:t>
            </a:r>
            <a:endParaRPr kumimoji="1" lang="zh-CN" altLang="en-US" baseline="0" dirty="0" smtClean="0"/>
          </a:p>
        </p:txBody>
      </p:sp>
      <p:sp>
        <p:nvSpPr>
          <p:cNvPr id="4" name="幻灯片编号占位符 3"/>
          <p:cNvSpPr>
            <a:spLocks noGrp="1"/>
          </p:cNvSpPr>
          <p:nvPr>
            <p:ph type="sldNum" sz="quarter" idx="10"/>
          </p:nvPr>
        </p:nvSpPr>
        <p:spPr/>
        <p:txBody>
          <a:bodyPr/>
          <a:lstStyle/>
          <a:p>
            <a:fld id="{DA1DEDEB-CDEC-B547-B9FA-8D605615F2E1}" type="slidenum">
              <a:rPr kumimoji="1" lang="zh-CN" altLang="en-US" smtClean="0"/>
              <a:t>11</a:t>
            </a:fld>
            <a:endParaRPr kumimoji="1" lang="zh-CN" altLang="en-US"/>
          </a:p>
        </p:txBody>
      </p:sp>
    </p:spTree>
    <p:extLst>
      <p:ext uri="{BB962C8B-B14F-4D97-AF65-F5344CB8AC3E}">
        <p14:creationId xmlns:p14="http://schemas.microsoft.com/office/powerpoint/2010/main" val="1062358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Although</a:t>
            </a:r>
            <a:r>
              <a:rPr kumimoji="1" lang="zh-CN" altLang="en-US" dirty="0" smtClean="0"/>
              <a:t> </a:t>
            </a:r>
            <a:r>
              <a:rPr kumimoji="1" lang="en-US" altLang="zh-CN" dirty="0" smtClean="0"/>
              <a:t>I</a:t>
            </a:r>
            <a:r>
              <a:rPr kumimoji="1" lang="zh-CN" altLang="en-US" baseline="0" dirty="0" smtClean="0"/>
              <a:t> </a:t>
            </a:r>
            <a:r>
              <a:rPr kumimoji="1" lang="en-US" altLang="zh-CN" baseline="0" dirty="0" smtClean="0"/>
              <a:t>said</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want</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use</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little</a:t>
            </a:r>
            <a:r>
              <a:rPr kumimoji="1" lang="zh-CN" altLang="en-US" baseline="0" dirty="0" smtClean="0"/>
              <a:t> </a:t>
            </a:r>
            <a:r>
              <a:rPr kumimoji="1" lang="en-US" altLang="zh-CN" baseline="0" dirty="0" smtClean="0"/>
              <a:t>prior</a:t>
            </a:r>
            <a:r>
              <a:rPr kumimoji="1" lang="zh-CN" altLang="en-US" baseline="0" dirty="0" smtClean="0"/>
              <a:t> </a:t>
            </a:r>
            <a:r>
              <a:rPr kumimoji="1" lang="en-US" altLang="zh-CN" baseline="0" dirty="0" smtClean="0"/>
              <a:t>knowledge</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possible,</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seems</a:t>
            </a:r>
            <a:r>
              <a:rPr kumimoji="1" lang="zh-CN" altLang="en-US" baseline="0" dirty="0" smtClean="0"/>
              <a:t> </a:t>
            </a:r>
            <a:r>
              <a:rPr kumimoji="1" lang="en-US" altLang="zh-CN" baseline="0" dirty="0" smtClean="0"/>
              <a:t>that</a:t>
            </a:r>
            <a:r>
              <a:rPr kumimoji="1" lang="zh-CN" altLang="en-US" baseline="0" dirty="0" smtClean="0"/>
              <a:t> </a:t>
            </a:r>
            <a:r>
              <a:rPr kumimoji="1" lang="en-US" altLang="zh-CN" baseline="0" dirty="0" smtClean="0"/>
              <a:t>purely</a:t>
            </a:r>
            <a:r>
              <a:rPr kumimoji="1" lang="zh-CN" altLang="en-US" baseline="0" dirty="0" smtClean="0"/>
              <a:t> </a:t>
            </a:r>
            <a:r>
              <a:rPr kumimoji="1" lang="en-US" altLang="zh-CN" baseline="0" dirty="0" smtClean="0"/>
              <a:t>computational</a:t>
            </a:r>
            <a:r>
              <a:rPr kumimoji="1" lang="zh-CN" altLang="en-US" baseline="0" dirty="0" smtClean="0"/>
              <a:t> </a:t>
            </a:r>
            <a:r>
              <a:rPr kumimoji="1" lang="en-US" altLang="zh-CN" baseline="0" dirty="0" smtClean="0"/>
              <a:t>method</a:t>
            </a:r>
            <a:r>
              <a:rPr kumimoji="1" lang="zh-CN" altLang="en-US" baseline="0" dirty="0" smtClean="0"/>
              <a:t> </a:t>
            </a:r>
            <a:r>
              <a:rPr kumimoji="1" lang="en-US" altLang="zh-CN" baseline="0" dirty="0" smtClean="0"/>
              <a:t>omitting</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err="1" smtClean="0"/>
              <a:t>speciaty</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breeding</a:t>
            </a:r>
            <a:r>
              <a:rPr kumimoji="1" lang="zh-CN" altLang="en-US" baseline="0" dirty="0" smtClean="0"/>
              <a:t> </a:t>
            </a:r>
            <a:r>
              <a:rPr kumimoji="1" lang="en-US" altLang="zh-CN" baseline="0" dirty="0" smtClean="0"/>
              <a:t>field</a:t>
            </a:r>
            <a:r>
              <a:rPr kumimoji="1" lang="zh-CN" altLang="en-US" baseline="0" dirty="0" smtClean="0"/>
              <a:t> </a:t>
            </a:r>
            <a:r>
              <a:rPr kumimoji="1" lang="en-US" altLang="zh-CN" baseline="0" dirty="0" smtClean="0"/>
              <a:t>prevent</a:t>
            </a:r>
            <a:r>
              <a:rPr kumimoji="1" lang="zh-CN" altLang="en-US" baseline="0" dirty="0" smtClean="0"/>
              <a:t> </a:t>
            </a:r>
            <a:r>
              <a:rPr kumimoji="1" lang="en-US" altLang="zh-CN" baseline="0" dirty="0" smtClean="0"/>
              <a:t>us</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solve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problem.</a:t>
            </a:r>
            <a:r>
              <a:rPr kumimoji="1" lang="zh-CN" altLang="en-US" baseline="0" dirty="0" smtClean="0"/>
              <a:t> </a:t>
            </a:r>
          </a:p>
          <a:p>
            <a:r>
              <a:rPr kumimoji="1" lang="en-US" altLang="zh-CN" baseline="0" dirty="0" smtClean="0"/>
              <a:t>So</a:t>
            </a:r>
            <a:r>
              <a:rPr kumimoji="1" lang="zh-CN" altLang="en-US" baseline="0" dirty="0" smtClean="0"/>
              <a:t> </a:t>
            </a:r>
            <a:r>
              <a:rPr kumimoji="1" lang="en-US" altLang="zh-CN" baseline="0" dirty="0" smtClean="0"/>
              <a:t>I</a:t>
            </a:r>
            <a:r>
              <a:rPr kumimoji="1" lang="zh-CN" altLang="en-US" baseline="0" dirty="0" smtClean="0"/>
              <a:t> </a:t>
            </a:r>
            <a:r>
              <a:rPr kumimoji="1" lang="en-US" altLang="zh-CN" baseline="0" dirty="0" smtClean="0"/>
              <a:t>consider</a:t>
            </a:r>
            <a:r>
              <a:rPr kumimoji="1" lang="zh-CN" altLang="en-US" baseline="0" dirty="0" smtClean="0"/>
              <a:t> </a:t>
            </a:r>
            <a:r>
              <a:rPr kumimoji="1" lang="en-US" altLang="zh-CN" baseline="0" dirty="0" smtClean="0"/>
              <a:t>some</a:t>
            </a:r>
            <a:r>
              <a:rPr kumimoji="1" lang="zh-CN" altLang="en-US" baseline="0" dirty="0" smtClean="0"/>
              <a:t> </a:t>
            </a:r>
            <a:r>
              <a:rPr kumimoji="1" lang="en-US" altLang="zh-CN" baseline="0" dirty="0" smtClean="0"/>
              <a:t>more</a:t>
            </a:r>
            <a:r>
              <a:rPr kumimoji="1" lang="zh-CN" altLang="en-US" baseline="0" dirty="0" smtClean="0"/>
              <a:t> </a:t>
            </a:r>
            <a:r>
              <a:rPr kumimoji="1" lang="en-US" altLang="zh-CN" baseline="0" dirty="0" smtClean="0"/>
              <a:t>feature</a:t>
            </a:r>
            <a:r>
              <a:rPr kumimoji="1" lang="zh-CN" altLang="en-US" baseline="0" dirty="0" smtClean="0"/>
              <a:t> </a:t>
            </a:r>
            <a:r>
              <a:rPr kumimoji="1" lang="en-US" altLang="zh-CN" baseline="0" dirty="0" smtClean="0"/>
              <a:t>selection</a:t>
            </a:r>
            <a:r>
              <a:rPr kumimoji="1" lang="zh-CN" altLang="en-US" baseline="0" dirty="0" smtClean="0"/>
              <a:t> </a:t>
            </a:r>
            <a:r>
              <a:rPr kumimoji="1" lang="en-US" altLang="zh-CN" baseline="0" dirty="0" smtClean="0"/>
              <a:t>method</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try</a:t>
            </a:r>
            <a:r>
              <a:rPr kumimoji="1" lang="zh-CN" altLang="en-US" baseline="0" dirty="0" smtClean="0"/>
              <a:t> </a:t>
            </a:r>
            <a:r>
              <a:rPr kumimoji="1" lang="en-US" altLang="zh-CN" baseline="0" dirty="0" smtClean="0"/>
              <a:t>later.</a:t>
            </a:r>
            <a:r>
              <a:rPr kumimoji="1" lang="zh-CN" altLang="en-US" baseline="0" dirty="0" smtClean="0"/>
              <a:t> </a:t>
            </a:r>
            <a:r>
              <a:rPr kumimoji="1" lang="en-US" altLang="zh-CN" baseline="0" dirty="0" smtClean="0"/>
              <a:t>Including</a:t>
            </a:r>
            <a:r>
              <a:rPr kumimoji="1" lang="zh-CN" altLang="en-US" baseline="0" dirty="0" smtClean="0"/>
              <a:t> </a:t>
            </a:r>
            <a:r>
              <a:rPr kumimoji="1" lang="en-US" altLang="zh-CN" baseline="0" dirty="0" smtClean="0"/>
              <a:t>use</a:t>
            </a:r>
            <a:r>
              <a:rPr kumimoji="1" lang="zh-CN" altLang="en-US" baseline="0" dirty="0" smtClean="0"/>
              <a:t> </a:t>
            </a:r>
            <a:r>
              <a:rPr kumimoji="1" lang="en-US" altLang="zh-CN" baseline="0" dirty="0" smtClean="0"/>
              <a:t>LD</a:t>
            </a:r>
            <a:r>
              <a:rPr kumimoji="1" lang="zh-CN" altLang="en-US" baseline="0" dirty="0" smtClean="0"/>
              <a:t> </a:t>
            </a:r>
            <a:r>
              <a:rPr kumimoji="1" lang="en-US" altLang="zh-CN" baseline="0" dirty="0" smtClean="0"/>
              <a:t>decay</a:t>
            </a:r>
            <a:r>
              <a:rPr kumimoji="1" lang="zh-CN" altLang="en-US" baseline="0" dirty="0" smtClean="0"/>
              <a:t> </a:t>
            </a:r>
            <a:r>
              <a:rPr kumimoji="1" lang="en-US" altLang="zh-CN" baseline="0" dirty="0" smtClean="0"/>
              <a:t>curve</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specify</a:t>
            </a:r>
            <a:r>
              <a:rPr kumimoji="1" lang="zh-CN" altLang="en-US" baseline="0" dirty="0" smtClean="0"/>
              <a:t> </a:t>
            </a:r>
            <a:r>
              <a:rPr kumimoji="1" lang="en-US" altLang="zh-CN" baseline="0" dirty="0" smtClean="0"/>
              <a:t>regions</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select</a:t>
            </a:r>
            <a:r>
              <a:rPr kumimoji="1" lang="zh-CN" altLang="en-US" baseline="0" dirty="0" smtClean="0"/>
              <a:t> </a:t>
            </a:r>
            <a:r>
              <a:rPr kumimoji="1" lang="en-US" altLang="zh-CN" baseline="0" dirty="0" smtClean="0"/>
              <a:t>SNP</a:t>
            </a:r>
            <a:r>
              <a:rPr kumimoji="1" lang="zh-CN" altLang="en-US" baseline="0" dirty="0" smtClean="0"/>
              <a:t> </a:t>
            </a:r>
            <a:r>
              <a:rPr kumimoji="1" lang="en-US" altLang="zh-CN" baseline="0" dirty="0" smtClean="0"/>
              <a:t>from</a:t>
            </a:r>
            <a:r>
              <a:rPr kumimoji="1" lang="zh-CN" altLang="en-US" baseline="0" dirty="0" smtClean="0"/>
              <a:t> </a:t>
            </a:r>
            <a:r>
              <a:rPr kumimoji="1" lang="en-US" altLang="zh-CN" baseline="0" dirty="0" smtClean="0"/>
              <a:t>each</a:t>
            </a:r>
            <a:r>
              <a:rPr kumimoji="1" lang="zh-CN" altLang="en-US" baseline="0" dirty="0" smtClean="0"/>
              <a:t> </a:t>
            </a:r>
            <a:r>
              <a:rPr kumimoji="1" lang="en-US" altLang="zh-CN" baseline="0" dirty="0" smtClean="0"/>
              <a:t>region</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avoid</a:t>
            </a:r>
            <a:r>
              <a:rPr kumimoji="1" lang="zh-CN" altLang="en-US" baseline="0" dirty="0" smtClean="0"/>
              <a:t> </a:t>
            </a:r>
            <a:r>
              <a:rPr kumimoji="1" lang="en-US" altLang="zh-CN" baseline="0" dirty="0" err="1" smtClean="0"/>
              <a:t>redundance</a:t>
            </a:r>
            <a:r>
              <a:rPr kumimoji="1" lang="en-US" altLang="zh-CN" baseline="0" dirty="0" smtClean="0"/>
              <a:t>.</a:t>
            </a:r>
            <a:r>
              <a:rPr kumimoji="1" lang="zh-CN" altLang="en-US" baseline="0" dirty="0" smtClean="0"/>
              <a:t> </a:t>
            </a:r>
          </a:p>
          <a:p>
            <a:r>
              <a:rPr kumimoji="1" lang="en-US" altLang="zh-CN" baseline="0" dirty="0" smtClean="0"/>
              <a:t>It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already</a:t>
            </a:r>
            <a:r>
              <a:rPr kumimoji="1" lang="zh-CN" altLang="en-US" baseline="0" dirty="0" smtClean="0"/>
              <a:t> </a:t>
            </a:r>
            <a:r>
              <a:rPr kumimoji="1" lang="en-US" altLang="zh-CN" baseline="0" dirty="0" smtClean="0"/>
              <a:t>used</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several</a:t>
            </a:r>
            <a:r>
              <a:rPr kumimoji="1" lang="zh-CN" altLang="en-US" baseline="0" dirty="0" smtClean="0"/>
              <a:t> </a:t>
            </a:r>
            <a:r>
              <a:rPr kumimoji="1" lang="en-US" altLang="zh-CN" baseline="0" dirty="0" smtClean="0"/>
              <a:t>fields.</a:t>
            </a:r>
            <a:r>
              <a:rPr kumimoji="1" lang="zh-CN" altLang="en-US" baseline="0" dirty="0" smtClean="0"/>
              <a:t> </a:t>
            </a:r>
            <a:r>
              <a:rPr kumimoji="1" lang="en-US" altLang="zh-CN" baseline="0" dirty="0" smtClean="0"/>
              <a:t>I</a:t>
            </a:r>
            <a:r>
              <a:rPr kumimoji="1" lang="zh-CN" altLang="en-US" baseline="0" dirty="0" smtClean="0"/>
              <a:t> </a:t>
            </a:r>
            <a:r>
              <a:rPr kumimoji="1" lang="en-US" altLang="zh-CN" baseline="0" dirty="0" smtClean="0"/>
              <a:t>also</a:t>
            </a:r>
            <a:r>
              <a:rPr kumimoji="1" lang="zh-CN" altLang="en-US" baseline="0" dirty="0" smtClean="0"/>
              <a:t> </a:t>
            </a:r>
            <a:r>
              <a:rPr kumimoji="1" lang="en-US" altLang="zh-CN" baseline="0" dirty="0" smtClean="0"/>
              <a:t>consider</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better</a:t>
            </a:r>
            <a:r>
              <a:rPr kumimoji="1" lang="zh-CN" altLang="en-US" baseline="0" dirty="0" smtClean="0"/>
              <a:t> </a:t>
            </a:r>
            <a:r>
              <a:rPr kumimoji="1" lang="en-US" altLang="zh-CN" baseline="0" dirty="0" smtClean="0"/>
              <a:t>method</a:t>
            </a:r>
            <a:r>
              <a:rPr kumimoji="1" lang="zh-CN" altLang="en-US" baseline="0" dirty="0" smtClean="0"/>
              <a:t> </a:t>
            </a:r>
            <a:r>
              <a:rPr kumimoji="1" lang="en-US" altLang="zh-CN" baseline="0" dirty="0" smtClean="0"/>
              <a:t>by</a:t>
            </a:r>
            <a:r>
              <a:rPr kumimoji="1" lang="zh-CN" altLang="en-US" baseline="0" dirty="0" smtClean="0"/>
              <a:t> </a:t>
            </a:r>
            <a:r>
              <a:rPr kumimoji="1" lang="en-US" altLang="zh-CN" baseline="0" dirty="0" smtClean="0"/>
              <a:t>using</a:t>
            </a:r>
            <a:r>
              <a:rPr kumimoji="1" lang="zh-CN" altLang="en-US" baseline="0" dirty="0" smtClean="0"/>
              <a:t> </a:t>
            </a:r>
            <a:r>
              <a:rPr kumimoji="1" lang="en-US" altLang="zh-CN" baseline="0" dirty="0" smtClean="0"/>
              <a:t>clustering.</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problem</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harder</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many</a:t>
            </a:r>
            <a:r>
              <a:rPr kumimoji="1" lang="zh-CN" altLang="en-US" baseline="0" dirty="0" smtClean="0"/>
              <a:t> </a:t>
            </a:r>
            <a:r>
              <a:rPr kumimoji="1" lang="en-US" altLang="zh-CN" baseline="0" dirty="0" smtClean="0"/>
              <a:t>process</a:t>
            </a:r>
            <a:r>
              <a:rPr kumimoji="1" lang="zh-CN" altLang="en-US" baseline="0" dirty="0" smtClean="0"/>
              <a:t> </a:t>
            </a:r>
            <a:r>
              <a:rPr kumimoji="1" lang="en-US" altLang="zh-CN" baseline="0" dirty="0" smtClean="0"/>
              <a:t>because</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has</a:t>
            </a:r>
            <a:r>
              <a:rPr kumimoji="1" lang="zh-CN" altLang="en-US" baseline="0" dirty="0" smtClean="0"/>
              <a:t> </a:t>
            </a:r>
            <a:r>
              <a:rPr kumimoji="1" lang="en-US" altLang="zh-CN" baseline="0" dirty="0" smtClean="0"/>
              <a:t>millions</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features</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many</a:t>
            </a:r>
            <a:r>
              <a:rPr kumimoji="1" lang="zh-CN" altLang="en-US" baseline="0" dirty="0" smtClean="0"/>
              <a:t> </a:t>
            </a:r>
            <a:r>
              <a:rPr kumimoji="1" lang="en-US" altLang="zh-CN" baseline="0" dirty="0" smtClean="0"/>
              <a:t>methods</a:t>
            </a:r>
            <a:r>
              <a:rPr kumimoji="1" lang="zh-CN" altLang="en-US" baseline="0" dirty="0" smtClean="0"/>
              <a:t> </a:t>
            </a:r>
            <a:r>
              <a:rPr kumimoji="1" lang="en-US" altLang="zh-CN" baseline="0" dirty="0" smtClean="0"/>
              <a:t>are</a:t>
            </a:r>
            <a:r>
              <a:rPr kumimoji="1" lang="zh-CN" altLang="en-US" baseline="0" dirty="0" smtClean="0"/>
              <a:t> </a:t>
            </a:r>
            <a:r>
              <a:rPr kumimoji="1" lang="en-US" altLang="zh-CN" baseline="0" dirty="0" smtClean="0"/>
              <a:t>not</a:t>
            </a:r>
            <a:r>
              <a:rPr kumimoji="1" lang="zh-CN" altLang="en-US" baseline="0" dirty="0" smtClean="0"/>
              <a:t> </a:t>
            </a:r>
            <a:r>
              <a:rPr kumimoji="1" lang="en-US" altLang="zh-CN" baseline="0" dirty="0" smtClean="0"/>
              <a:t>suitable</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its</a:t>
            </a:r>
            <a:r>
              <a:rPr kumimoji="1" lang="zh-CN" altLang="en-US" baseline="0" dirty="0" smtClean="0"/>
              <a:t> </a:t>
            </a:r>
            <a:r>
              <a:rPr kumimoji="1" lang="en-US" altLang="zh-CN" baseline="0" dirty="0" smtClean="0"/>
              <a:t>computation</a:t>
            </a:r>
            <a:r>
              <a:rPr kumimoji="1" lang="zh-CN" altLang="en-US" baseline="0" dirty="0" smtClean="0"/>
              <a:t> </a:t>
            </a:r>
            <a:r>
              <a:rPr kumimoji="1" lang="en-US" altLang="zh-CN" baseline="0" dirty="0" smtClean="0"/>
              <a:t>time</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high.</a:t>
            </a:r>
            <a:r>
              <a:rPr kumimoji="1" lang="zh-CN" altLang="en-US" baseline="0" dirty="0" smtClean="0"/>
              <a:t> </a:t>
            </a:r>
            <a:r>
              <a:rPr kumimoji="1" lang="en-US" altLang="zh-CN" baseline="0" dirty="0" smtClean="0"/>
              <a:t>But</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not</a:t>
            </a:r>
            <a:r>
              <a:rPr kumimoji="1" lang="zh-CN" altLang="en-US" baseline="0" dirty="0" smtClean="0"/>
              <a:t> </a:t>
            </a:r>
            <a:r>
              <a:rPr kumimoji="1" lang="en-US" altLang="zh-CN" baseline="0" dirty="0" smtClean="0"/>
              <a:t>very</a:t>
            </a:r>
            <a:r>
              <a:rPr kumimoji="1" lang="zh-CN" altLang="en-US" baseline="0" dirty="0" smtClean="0"/>
              <a:t> </a:t>
            </a:r>
            <a:r>
              <a:rPr kumimoji="1" lang="en-US" altLang="zh-CN" baseline="0" dirty="0" smtClean="0"/>
              <a:t>common</a:t>
            </a:r>
            <a:r>
              <a:rPr kumimoji="1" lang="zh-CN" altLang="en-US" baseline="0" dirty="0" smtClean="0"/>
              <a:t> </a:t>
            </a:r>
            <a:r>
              <a:rPr kumimoji="1" lang="en-US" altLang="zh-CN" baseline="0" dirty="0" smtClean="0"/>
              <a:t>clustering</a:t>
            </a:r>
            <a:r>
              <a:rPr kumimoji="1" lang="zh-CN" altLang="en-US" baseline="0" dirty="0" smtClean="0"/>
              <a:t> </a:t>
            </a:r>
            <a:r>
              <a:rPr kumimoji="1" lang="en-US" altLang="zh-CN" baseline="0" dirty="0" smtClean="0"/>
              <a:t>method</a:t>
            </a:r>
            <a:r>
              <a:rPr kumimoji="1" lang="zh-CN" altLang="en-US" baseline="0" dirty="0" smtClean="0"/>
              <a:t> </a:t>
            </a:r>
            <a:r>
              <a:rPr kumimoji="1" lang="en-US" altLang="zh-CN" baseline="0" dirty="0" smtClean="0"/>
              <a:t>using</a:t>
            </a:r>
            <a:r>
              <a:rPr kumimoji="1" lang="zh-CN" altLang="en-US" baseline="0" dirty="0" smtClean="0"/>
              <a:t> </a:t>
            </a:r>
            <a:r>
              <a:rPr kumimoji="1" lang="en-US" altLang="zh-CN" baseline="0" dirty="0" err="1" smtClean="0"/>
              <a:t>dirichlet</a:t>
            </a:r>
            <a:r>
              <a:rPr kumimoji="1" lang="zh-CN" altLang="en-US" baseline="0" dirty="0" smtClean="0"/>
              <a:t> </a:t>
            </a:r>
            <a:r>
              <a:rPr kumimoji="1" lang="en-US" altLang="zh-CN" baseline="0" dirty="0" smtClean="0"/>
              <a:t>process</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locally</a:t>
            </a:r>
            <a:r>
              <a:rPr kumimoji="1" lang="zh-CN" altLang="en-US" baseline="0" dirty="0" smtClean="0"/>
              <a:t> </a:t>
            </a:r>
            <a:r>
              <a:rPr kumimoji="1" lang="en-US" altLang="zh-CN" baseline="0" dirty="0" smtClean="0"/>
              <a:t>sensitive</a:t>
            </a:r>
            <a:r>
              <a:rPr kumimoji="1" lang="zh-CN" altLang="en-US" baseline="0" dirty="0" smtClean="0"/>
              <a:t> </a:t>
            </a:r>
            <a:r>
              <a:rPr kumimoji="1" lang="en-US" altLang="zh-CN" baseline="0" dirty="0" smtClean="0"/>
              <a:t>hashing</a:t>
            </a:r>
            <a:r>
              <a:rPr kumimoji="1" lang="zh-CN" altLang="en-US" baseline="0" dirty="0" smtClean="0"/>
              <a:t> </a:t>
            </a:r>
            <a:r>
              <a:rPr kumimoji="1" lang="en-US" altLang="zh-CN" baseline="0" dirty="0" smtClean="0"/>
              <a:t>may</a:t>
            </a:r>
            <a:r>
              <a:rPr kumimoji="1" lang="zh-CN" altLang="en-US" baseline="0" dirty="0" smtClean="0"/>
              <a:t> </a:t>
            </a:r>
            <a:r>
              <a:rPr kumimoji="1" lang="en-US" altLang="zh-CN" baseline="0" dirty="0" smtClean="0"/>
              <a:t>solve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problem.</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has</a:t>
            </a:r>
            <a:r>
              <a:rPr kumimoji="1" lang="zh-CN" altLang="en-US" baseline="0" dirty="0" smtClean="0"/>
              <a:t> </a:t>
            </a:r>
            <a:r>
              <a:rPr kumimoji="1" lang="en-US" altLang="zh-CN" baseline="0" dirty="0" smtClean="0"/>
              <a:t>high</a:t>
            </a:r>
            <a:r>
              <a:rPr kumimoji="1" lang="zh-CN" altLang="en-US" baseline="0" dirty="0" smtClean="0"/>
              <a:t> </a:t>
            </a:r>
            <a:r>
              <a:rPr kumimoji="1" lang="en-US" altLang="zh-CN" baseline="0" dirty="0" smtClean="0"/>
              <a:t>speed,</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cluster</a:t>
            </a:r>
            <a:r>
              <a:rPr kumimoji="1" lang="zh-CN" altLang="en-US" baseline="0" dirty="0" smtClean="0"/>
              <a:t> </a:t>
            </a:r>
            <a:r>
              <a:rPr kumimoji="1" lang="en-US" altLang="zh-CN" baseline="0" dirty="0" smtClean="0"/>
              <a:t>numbers</a:t>
            </a:r>
            <a:r>
              <a:rPr kumimoji="1" lang="zh-CN" altLang="en-US" baseline="0" dirty="0" smtClean="0"/>
              <a:t> </a:t>
            </a:r>
            <a:r>
              <a:rPr kumimoji="1" lang="en-US" altLang="zh-CN" baseline="0" dirty="0" smtClean="0"/>
              <a:t>are</a:t>
            </a:r>
            <a:r>
              <a:rPr kumimoji="1" lang="zh-CN" altLang="en-US" baseline="0" dirty="0" smtClean="0"/>
              <a:t> </a:t>
            </a:r>
            <a:r>
              <a:rPr kumimoji="1" lang="en-US" altLang="zh-CN" baseline="0" dirty="0" smtClean="0"/>
              <a:t>unfixed</a:t>
            </a:r>
            <a:r>
              <a:rPr kumimoji="1" lang="zh-CN" altLang="en-US" baseline="0" dirty="0" smtClean="0"/>
              <a:t> </a:t>
            </a:r>
            <a:r>
              <a:rPr kumimoji="1" lang="en-US" altLang="zh-CN" baseline="0" dirty="0" smtClean="0"/>
              <a:t>which</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way</a:t>
            </a:r>
            <a:r>
              <a:rPr kumimoji="1" lang="zh-CN" altLang="en-US" baseline="0" dirty="0" smtClean="0"/>
              <a:t> </a:t>
            </a:r>
            <a:r>
              <a:rPr kumimoji="1" lang="en-US" altLang="zh-CN" baseline="0" dirty="0" smtClean="0"/>
              <a:t>better</a:t>
            </a:r>
            <a:r>
              <a:rPr kumimoji="1" lang="zh-CN" altLang="en-US" baseline="0" dirty="0" smtClean="0"/>
              <a:t> </a:t>
            </a:r>
            <a:r>
              <a:rPr kumimoji="1" lang="en-US" altLang="zh-CN" baseline="0" dirty="0" smtClean="0"/>
              <a:t>than</a:t>
            </a:r>
            <a:r>
              <a:rPr kumimoji="1" lang="zh-CN" altLang="en-US" baseline="0" dirty="0" smtClean="0"/>
              <a:t> </a:t>
            </a:r>
            <a:r>
              <a:rPr kumimoji="1" lang="en-US" altLang="zh-CN" baseline="0" dirty="0" smtClean="0"/>
              <a:t>using</a:t>
            </a:r>
            <a:r>
              <a:rPr kumimoji="1" lang="zh-CN" altLang="en-US" baseline="0" dirty="0" smtClean="0"/>
              <a:t> </a:t>
            </a:r>
            <a:r>
              <a:rPr kumimoji="1" lang="en-US" altLang="zh-CN" baseline="0" dirty="0" smtClean="0"/>
              <a:t>LD</a:t>
            </a:r>
            <a:r>
              <a:rPr kumimoji="1" lang="zh-CN" altLang="en-US" baseline="0" dirty="0" smtClean="0"/>
              <a:t> </a:t>
            </a:r>
            <a:r>
              <a:rPr kumimoji="1" lang="en-US" altLang="zh-CN" baseline="0" dirty="0" smtClean="0"/>
              <a:t>region.</a:t>
            </a:r>
            <a:endParaRPr kumimoji="1" lang="zh-CN" altLang="en-US" baseline="0" dirty="0" smtClean="0"/>
          </a:p>
          <a:p>
            <a:r>
              <a:rPr kumimoji="1" lang="en-US" altLang="zh-CN" baseline="0" dirty="0" smtClean="0"/>
              <a:t>Also</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want</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use</a:t>
            </a:r>
            <a:r>
              <a:rPr kumimoji="1" lang="zh-CN" altLang="en-US" baseline="0" dirty="0" smtClean="0"/>
              <a:t> </a:t>
            </a:r>
            <a:r>
              <a:rPr kumimoji="1" lang="en-US" altLang="zh-CN" baseline="0" dirty="0" smtClean="0"/>
              <a:t>GWAS</a:t>
            </a:r>
            <a:r>
              <a:rPr kumimoji="1" lang="zh-CN" altLang="en-US" baseline="0" dirty="0" smtClean="0"/>
              <a:t> </a:t>
            </a:r>
            <a:r>
              <a:rPr kumimoji="1" lang="en-US" altLang="zh-CN" baseline="0" dirty="0" smtClean="0"/>
              <a:t>but</a:t>
            </a:r>
            <a:r>
              <a:rPr kumimoji="1" lang="zh-CN" altLang="en-US" baseline="0" dirty="0" smtClean="0"/>
              <a:t> </a:t>
            </a:r>
            <a:r>
              <a:rPr kumimoji="1" lang="en-US" altLang="zh-CN" baseline="0" dirty="0" smtClean="0"/>
              <a:t>I</a:t>
            </a:r>
            <a:r>
              <a:rPr kumimoji="1" lang="zh-CN" altLang="en-US" baseline="0" dirty="0" smtClean="0"/>
              <a:t> </a:t>
            </a:r>
            <a:r>
              <a:rPr kumimoji="1" lang="en-US" altLang="zh-CN" baseline="0" dirty="0" smtClean="0"/>
              <a:t>want</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add</a:t>
            </a:r>
            <a:r>
              <a:rPr kumimoji="1" lang="zh-CN" altLang="en-US" baseline="0" dirty="0" smtClean="0"/>
              <a:t> </a:t>
            </a:r>
            <a:r>
              <a:rPr kumimoji="1" lang="en-US" altLang="zh-CN" baseline="0" dirty="0" smtClean="0"/>
              <a:t>some</a:t>
            </a:r>
            <a:r>
              <a:rPr kumimoji="1" lang="zh-CN" altLang="en-US" baseline="0" dirty="0" smtClean="0"/>
              <a:t> </a:t>
            </a:r>
            <a:r>
              <a:rPr kumimoji="1" lang="en-US" altLang="zh-CN" baseline="0" dirty="0" smtClean="0"/>
              <a:t>improvements.</a:t>
            </a:r>
            <a:r>
              <a:rPr kumimoji="1" lang="zh-CN" altLang="en-US" baseline="0" dirty="0" smtClean="0"/>
              <a:t> </a:t>
            </a:r>
            <a:r>
              <a:rPr kumimoji="1" lang="en-US" altLang="zh-CN" baseline="0" dirty="0" smtClean="0"/>
              <a:t>Commonly</a:t>
            </a:r>
            <a:r>
              <a:rPr kumimoji="1" lang="zh-CN" altLang="en-US" baseline="0" dirty="0" smtClean="0"/>
              <a:t> </a:t>
            </a:r>
            <a:r>
              <a:rPr kumimoji="1" lang="en-US" altLang="zh-CN" baseline="0" dirty="0" smtClean="0"/>
              <a:t>GWAS</a:t>
            </a:r>
            <a:r>
              <a:rPr kumimoji="1" lang="zh-CN" altLang="en-US" baseline="0" dirty="0" smtClean="0"/>
              <a:t> </a:t>
            </a:r>
            <a:r>
              <a:rPr kumimoji="1" lang="en-US" altLang="zh-CN" baseline="0" dirty="0" smtClean="0"/>
              <a:t>use</a:t>
            </a:r>
            <a:r>
              <a:rPr kumimoji="1" lang="zh-CN" altLang="en-US" baseline="0" dirty="0" smtClean="0"/>
              <a:t> </a:t>
            </a:r>
            <a:r>
              <a:rPr kumimoji="1" lang="en-US" altLang="zh-CN" baseline="0" dirty="0" smtClean="0"/>
              <a:t>some</a:t>
            </a:r>
            <a:r>
              <a:rPr kumimoji="1" lang="zh-CN" altLang="en-US" baseline="0" dirty="0" smtClean="0"/>
              <a:t> </a:t>
            </a:r>
            <a:r>
              <a:rPr kumimoji="1" lang="en-US" altLang="zh-CN" baseline="0" dirty="0" smtClean="0"/>
              <a:t>methods</a:t>
            </a:r>
            <a:r>
              <a:rPr kumimoji="1" lang="zh-CN" altLang="en-US" baseline="0" dirty="0" smtClean="0"/>
              <a:t> </a:t>
            </a:r>
            <a:r>
              <a:rPr kumimoji="1" lang="en-US" altLang="zh-CN" baseline="0" dirty="0" smtClean="0"/>
              <a:t>including</a:t>
            </a:r>
            <a:r>
              <a:rPr kumimoji="1" lang="zh-CN" altLang="en-US" baseline="0" dirty="0" smtClean="0"/>
              <a:t> </a:t>
            </a:r>
            <a:r>
              <a:rPr kumimoji="1" lang="en-US" altLang="zh-CN" baseline="0" dirty="0" smtClean="0"/>
              <a:t>some</a:t>
            </a:r>
            <a:r>
              <a:rPr kumimoji="1" lang="zh-CN" altLang="en-US" baseline="0" dirty="0" smtClean="0"/>
              <a:t> </a:t>
            </a:r>
            <a:r>
              <a:rPr kumimoji="1" lang="en-US" altLang="zh-CN" baseline="0" dirty="0" smtClean="0"/>
              <a:t>predicting</a:t>
            </a:r>
            <a:r>
              <a:rPr kumimoji="1" lang="zh-CN" altLang="en-US" baseline="0" dirty="0" smtClean="0"/>
              <a:t> </a:t>
            </a:r>
            <a:r>
              <a:rPr kumimoji="1" lang="en-US" altLang="zh-CN" baseline="0" dirty="0" smtClean="0"/>
              <a:t>models</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do</a:t>
            </a:r>
            <a:r>
              <a:rPr kumimoji="1" lang="zh-CN" altLang="en-US" baseline="0" dirty="0" smtClean="0"/>
              <a:t> </a:t>
            </a:r>
            <a:r>
              <a:rPr kumimoji="1" lang="en-US" altLang="zh-CN" baseline="0" dirty="0" smtClean="0"/>
              <a:t>statistical</a:t>
            </a:r>
            <a:r>
              <a:rPr kumimoji="1" lang="zh-CN" altLang="en-US" baseline="0" dirty="0" smtClean="0"/>
              <a:t> </a:t>
            </a:r>
            <a:r>
              <a:rPr kumimoji="1" lang="en-US" altLang="zh-CN" baseline="0" dirty="0" smtClean="0"/>
              <a:t>test</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determine</a:t>
            </a:r>
            <a:r>
              <a:rPr kumimoji="1" lang="zh-CN" altLang="en-US" baseline="0" dirty="0" smtClean="0"/>
              <a:t> </a:t>
            </a:r>
            <a:r>
              <a:rPr kumimoji="1" lang="en-US" altLang="zh-CN" baseline="0" dirty="0" smtClean="0"/>
              <a:t>which</a:t>
            </a:r>
            <a:r>
              <a:rPr kumimoji="1" lang="zh-CN" altLang="en-US" baseline="0" dirty="0" smtClean="0"/>
              <a:t> </a:t>
            </a:r>
            <a:r>
              <a:rPr kumimoji="1" lang="en-US" altLang="zh-CN" baseline="0" dirty="0" smtClean="0"/>
              <a:t>feature</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more</a:t>
            </a:r>
            <a:r>
              <a:rPr kumimoji="1" lang="zh-CN" altLang="en-US" baseline="0" dirty="0" smtClean="0"/>
              <a:t> </a:t>
            </a:r>
            <a:r>
              <a:rPr kumimoji="1" lang="en-US" altLang="zh-CN" baseline="0" dirty="0" smtClean="0"/>
              <a:t>important.</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kind</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like</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loop,</a:t>
            </a:r>
            <a:r>
              <a:rPr kumimoji="1" lang="zh-CN" altLang="en-US" baseline="0" dirty="0" smtClean="0"/>
              <a:t> </a:t>
            </a:r>
            <a:r>
              <a:rPr kumimoji="1" lang="en-US" altLang="zh-CN" baseline="0" dirty="0" smtClean="0"/>
              <a:t>because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current</a:t>
            </a:r>
            <a:r>
              <a:rPr kumimoji="1" lang="zh-CN" altLang="en-US" baseline="0" dirty="0" smtClean="0"/>
              <a:t> </a:t>
            </a:r>
            <a:r>
              <a:rPr kumimoji="1" lang="en-US" altLang="zh-CN" baseline="0" dirty="0" smtClean="0"/>
              <a:t>models</a:t>
            </a:r>
            <a:r>
              <a:rPr kumimoji="1" lang="zh-CN" altLang="en-US" baseline="0" dirty="0" smtClean="0"/>
              <a:t> </a:t>
            </a:r>
            <a:r>
              <a:rPr kumimoji="1" lang="en-US" altLang="zh-CN" baseline="0" dirty="0" smtClean="0"/>
              <a:t>are</a:t>
            </a:r>
            <a:r>
              <a:rPr kumimoji="1" lang="zh-CN" altLang="en-US" baseline="0" dirty="0" smtClean="0"/>
              <a:t> </a:t>
            </a:r>
            <a:r>
              <a:rPr kumimoji="1" lang="en-US" altLang="zh-CN" baseline="0" dirty="0" smtClean="0"/>
              <a:t>not</a:t>
            </a:r>
            <a:r>
              <a:rPr kumimoji="1" lang="zh-CN" altLang="en-US" baseline="0" dirty="0" smtClean="0"/>
              <a:t> </a:t>
            </a:r>
            <a:r>
              <a:rPr kumimoji="1" lang="en-US" altLang="zh-CN" baseline="0" dirty="0" smtClean="0"/>
              <a:t>good</a:t>
            </a:r>
            <a:r>
              <a:rPr kumimoji="1" lang="zh-CN" altLang="en-US" baseline="0" dirty="0" smtClean="0"/>
              <a:t> </a:t>
            </a:r>
            <a:r>
              <a:rPr kumimoji="1" lang="en-US" altLang="zh-CN" baseline="0" dirty="0" smtClean="0"/>
              <a:t>enough,</a:t>
            </a:r>
            <a:r>
              <a:rPr kumimoji="1" lang="zh-CN" altLang="en-US" baseline="0" dirty="0" smtClean="0"/>
              <a:t> </a:t>
            </a:r>
            <a:r>
              <a:rPr kumimoji="1" lang="en-US" altLang="zh-CN" baseline="0" dirty="0" smtClean="0"/>
              <a:t>if</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use</a:t>
            </a:r>
            <a:r>
              <a:rPr kumimoji="1" lang="zh-CN" altLang="en-US" baseline="0" dirty="0" smtClean="0"/>
              <a:t> </a:t>
            </a:r>
            <a:r>
              <a:rPr kumimoji="1" lang="en-US" altLang="zh-CN" baseline="0" dirty="0" smtClean="0"/>
              <a:t>these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select</a:t>
            </a:r>
            <a:r>
              <a:rPr kumimoji="1" lang="zh-CN" altLang="en-US" baseline="0" dirty="0" smtClean="0"/>
              <a:t> </a:t>
            </a:r>
            <a:r>
              <a:rPr kumimoji="1" lang="en-US" altLang="zh-CN" baseline="0" dirty="0" smtClean="0"/>
              <a:t>feature,</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may</a:t>
            </a:r>
            <a:r>
              <a:rPr kumimoji="1" lang="zh-CN" altLang="en-US" baseline="0" dirty="0" smtClean="0"/>
              <a:t> </a:t>
            </a:r>
            <a:r>
              <a:rPr kumimoji="1" lang="en-US" altLang="zh-CN" baseline="0" dirty="0" smtClean="0"/>
              <a:t>not</a:t>
            </a:r>
            <a:r>
              <a:rPr kumimoji="1" lang="zh-CN" altLang="en-US" baseline="0" dirty="0" smtClean="0"/>
              <a:t> </a:t>
            </a:r>
            <a:r>
              <a:rPr kumimoji="1" lang="en-US" altLang="zh-CN" baseline="0" dirty="0" smtClean="0"/>
              <a:t>be</a:t>
            </a:r>
            <a:r>
              <a:rPr kumimoji="1" lang="zh-CN" altLang="en-US" baseline="0" dirty="0" smtClean="0"/>
              <a:t> </a:t>
            </a:r>
            <a:r>
              <a:rPr kumimoji="1" lang="en-US" altLang="zh-CN" baseline="0" dirty="0" smtClean="0"/>
              <a:t>suitable.</a:t>
            </a:r>
            <a:r>
              <a:rPr kumimoji="1" lang="zh-CN" altLang="en-US" baseline="0" dirty="0" smtClean="0"/>
              <a:t> </a:t>
            </a:r>
            <a:r>
              <a:rPr kumimoji="1" lang="en-US" altLang="zh-CN" baseline="0" dirty="0" smtClean="0"/>
              <a:t>Actually</a:t>
            </a:r>
            <a:r>
              <a:rPr kumimoji="1" lang="zh-CN" altLang="en-US" baseline="0" dirty="0" smtClean="0"/>
              <a:t> </a:t>
            </a:r>
            <a:r>
              <a:rPr kumimoji="1" lang="en-US" altLang="zh-CN" baseline="0" dirty="0" smtClean="0"/>
              <a:t>there</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no</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select</a:t>
            </a:r>
            <a:r>
              <a:rPr kumimoji="1" lang="zh-CN" altLang="en-US" baseline="0" dirty="0" smtClean="0"/>
              <a:t> </a:t>
            </a:r>
            <a:r>
              <a:rPr kumimoji="1" lang="en-US" altLang="zh-CN" baseline="0" dirty="0" smtClean="0"/>
              <a:t>SNPs</a:t>
            </a:r>
            <a:r>
              <a:rPr kumimoji="1" lang="zh-CN" altLang="en-US" baseline="0" dirty="0" smtClean="0"/>
              <a:t> </a:t>
            </a:r>
            <a:r>
              <a:rPr kumimoji="1" lang="en-US" altLang="zh-CN" baseline="0" dirty="0" smtClean="0"/>
              <a:t>good</a:t>
            </a:r>
            <a:r>
              <a:rPr kumimoji="1" lang="zh-CN" altLang="en-US" baseline="0" dirty="0" smtClean="0"/>
              <a:t> </a:t>
            </a:r>
            <a:r>
              <a:rPr kumimoji="1" lang="en-US" altLang="zh-CN" baseline="0" dirty="0" smtClean="0"/>
              <a:t>enough</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all</a:t>
            </a:r>
            <a:r>
              <a:rPr kumimoji="1" lang="zh-CN" altLang="en-US" baseline="0" dirty="0" smtClean="0"/>
              <a:t> </a:t>
            </a:r>
            <a:r>
              <a:rPr kumimoji="1" lang="en-US" altLang="zh-CN" baseline="0" dirty="0" smtClean="0"/>
              <a:t>samples.</a:t>
            </a:r>
            <a:endParaRPr kumimoji="1" lang="zh-CN" altLang="en-US" baseline="0" dirty="0" smtClean="0"/>
          </a:p>
          <a:p>
            <a:endParaRPr kumimoji="1" lang="zh-CN" altLang="en-US" dirty="0"/>
          </a:p>
        </p:txBody>
      </p:sp>
      <p:sp>
        <p:nvSpPr>
          <p:cNvPr id="4" name="幻灯片编号占位符 3"/>
          <p:cNvSpPr>
            <a:spLocks noGrp="1"/>
          </p:cNvSpPr>
          <p:nvPr>
            <p:ph type="sldNum" sz="quarter" idx="10"/>
          </p:nvPr>
        </p:nvSpPr>
        <p:spPr/>
        <p:txBody>
          <a:bodyPr/>
          <a:lstStyle/>
          <a:p>
            <a:fld id="{DA1DEDEB-CDEC-B547-B9FA-8D605615F2E1}" type="slidenum">
              <a:rPr kumimoji="1" lang="zh-CN" altLang="en-US" smtClean="0"/>
              <a:t>12</a:t>
            </a:fld>
            <a:endParaRPr kumimoji="1" lang="zh-CN" altLang="en-US"/>
          </a:p>
        </p:txBody>
      </p:sp>
    </p:spTree>
    <p:extLst>
      <p:ext uri="{BB962C8B-B14F-4D97-AF65-F5344CB8AC3E}">
        <p14:creationId xmlns:p14="http://schemas.microsoft.com/office/powerpoint/2010/main" val="2095408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I</a:t>
            </a:r>
            <a:r>
              <a:rPr kumimoji="1" lang="zh-CN" altLang="en-US" baseline="0" dirty="0" smtClean="0"/>
              <a:t> </a:t>
            </a:r>
            <a:r>
              <a:rPr kumimoji="1" lang="en-US" altLang="zh-CN" baseline="0" dirty="0" smtClean="0"/>
              <a:t>use</a:t>
            </a:r>
            <a:r>
              <a:rPr kumimoji="1" lang="zh-CN" altLang="en-US" baseline="0" dirty="0" smtClean="0"/>
              <a:t> </a:t>
            </a:r>
            <a:r>
              <a:rPr kumimoji="1" lang="en-US" altLang="zh-CN" baseline="0" dirty="0" smtClean="0"/>
              <a:t>our</a:t>
            </a:r>
            <a:r>
              <a:rPr kumimoji="1" lang="zh-CN" altLang="en-US" baseline="0" dirty="0" smtClean="0"/>
              <a:t> </a:t>
            </a:r>
            <a:r>
              <a:rPr kumimoji="1" lang="en-US" altLang="zh-CN" baseline="0" dirty="0" smtClean="0"/>
              <a:t>mixed</a:t>
            </a:r>
            <a:r>
              <a:rPr kumimoji="1" lang="zh-CN" altLang="en-US" baseline="0" dirty="0" smtClean="0"/>
              <a:t> </a:t>
            </a:r>
            <a:r>
              <a:rPr kumimoji="1" lang="en-US" altLang="zh-CN" baseline="0" dirty="0" smtClean="0"/>
              <a:t>ridge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plus</a:t>
            </a:r>
            <a:r>
              <a:rPr kumimoji="1" lang="zh-CN" altLang="en-US" baseline="0" dirty="0" smtClean="0"/>
              <a:t> </a:t>
            </a:r>
            <a:r>
              <a:rPr kumimoji="1" lang="en-US" altLang="zh-CN" baseline="0" dirty="0" smtClean="0"/>
              <a:t>another</a:t>
            </a:r>
            <a:r>
              <a:rPr kumimoji="1" lang="zh-CN" altLang="en-US" baseline="0" dirty="0" smtClean="0"/>
              <a:t> </a:t>
            </a:r>
            <a:r>
              <a:rPr kumimoji="1" lang="en-US" altLang="zh-CN" baseline="0" dirty="0" smtClean="0"/>
              <a:t>linear</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called</a:t>
            </a:r>
            <a:r>
              <a:rPr kumimoji="1" lang="zh-CN" altLang="en-US" baseline="0" dirty="0" smtClean="0"/>
              <a:t> </a:t>
            </a:r>
            <a:r>
              <a:rPr kumimoji="1" lang="en-US" altLang="zh-CN" baseline="0" dirty="0" smtClean="0"/>
              <a:t>lasso</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do</a:t>
            </a:r>
            <a:r>
              <a:rPr kumimoji="1" lang="zh-CN" altLang="en-US" baseline="0" dirty="0" smtClean="0"/>
              <a:t> </a:t>
            </a:r>
            <a:r>
              <a:rPr kumimoji="1" lang="en-US" altLang="zh-CN" baseline="0" dirty="0" smtClean="0"/>
              <a:t>GWAS.</a:t>
            </a:r>
            <a:r>
              <a:rPr kumimoji="1" lang="zh-CN" altLang="en-US" baseline="0" dirty="0" smtClean="0"/>
              <a:t> </a:t>
            </a:r>
            <a:r>
              <a:rPr kumimoji="1" lang="en-US" altLang="zh-CN" sz="1200" dirty="0" smtClean="0"/>
              <a:t>Common GWAS feature selection method consider SNP </a:t>
            </a:r>
            <a:r>
              <a:rPr kumimoji="1" lang="en-US" altLang="zh-CN" sz="1200" dirty="0" err="1" smtClean="0"/>
              <a:t>seperately</a:t>
            </a:r>
            <a:r>
              <a:rPr kumimoji="1" lang="en-US" altLang="zh-CN" sz="1200" dirty="0" smtClean="0"/>
              <a:t>,</a:t>
            </a:r>
            <a:r>
              <a:rPr kumimoji="1" lang="zh-CN" altLang="en-US" sz="1200" dirty="0" smtClean="0"/>
              <a:t> </a:t>
            </a:r>
            <a:r>
              <a:rPr kumimoji="1" lang="en-US" altLang="zh-CN" sz="1200" dirty="0" smtClean="0"/>
              <a:t>but</a:t>
            </a:r>
            <a:r>
              <a:rPr kumimoji="1" lang="zh-CN" altLang="en-US" sz="1200" dirty="0" smtClean="0"/>
              <a:t> </a:t>
            </a:r>
            <a:r>
              <a:rPr kumimoji="1" lang="en-US" altLang="zh-CN" sz="1200" dirty="0" smtClean="0"/>
              <a:t>this</a:t>
            </a:r>
            <a:r>
              <a:rPr kumimoji="1" lang="zh-CN" altLang="en-US" sz="1200" dirty="0" smtClean="0"/>
              <a:t> </a:t>
            </a:r>
            <a:r>
              <a:rPr kumimoji="1" lang="en-US" altLang="zh-CN" sz="1200" dirty="0" smtClean="0"/>
              <a:t>time</a:t>
            </a:r>
            <a:r>
              <a:rPr kumimoji="1" lang="zh-CN" altLang="en-US" sz="1200" dirty="0" smtClean="0"/>
              <a:t> </a:t>
            </a:r>
            <a:r>
              <a:rPr kumimoji="1" lang="en-US" altLang="zh-CN" sz="1200" dirty="0" smtClean="0"/>
              <a:t>we</a:t>
            </a:r>
            <a:r>
              <a:rPr kumimoji="1" lang="zh-CN" altLang="en-US" sz="1200" dirty="0" smtClean="0"/>
              <a:t> </a:t>
            </a:r>
            <a:r>
              <a:rPr kumimoji="1" lang="en-US" altLang="zh-CN" sz="1200" dirty="0" smtClean="0"/>
              <a:t>will</a:t>
            </a:r>
            <a:r>
              <a:rPr kumimoji="1" lang="zh-CN" altLang="en-US" sz="1200" dirty="0" smtClean="0"/>
              <a:t> </a:t>
            </a:r>
            <a:r>
              <a:rPr kumimoji="1" lang="en-US" altLang="zh-CN" sz="1200" dirty="0" smtClean="0"/>
              <a:t>consider</a:t>
            </a:r>
            <a:r>
              <a:rPr kumimoji="1" lang="zh-CN" altLang="en-US" sz="1200" dirty="0" smtClean="0"/>
              <a:t> </a:t>
            </a:r>
            <a:r>
              <a:rPr kumimoji="1" lang="en-US" altLang="zh-CN" sz="1200" dirty="0" smtClean="0"/>
              <a:t>them</a:t>
            </a:r>
            <a:r>
              <a:rPr kumimoji="1" lang="zh-CN" altLang="en-US" sz="1200" dirty="0" smtClean="0"/>
              <a:t> </a:t>
            </a:r>
            <a:r>
              <a:rPr kumimoji="1" lang="en-US" altLang="zh-CN" sz="1200" dirty="0" smtClean="0"/>
              <a:t>jointly.</a:t>
            </a:r>
            <a:r>
              <a:rPr kumimoji="1" lang="zh-CN" altLang="en-US" sz="1200" dirty="0" smtClean="0"/>
              <a:t> </a:t>
            </a:r>
            <a:r>
              <a:rPr kumimoji="1" lang="en-US" altLang="zh-CN" sz="1200" dirty="0" smtClean="0"/>
              <a:t>Because</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principle</a:t>
            </a:r>
            <a:r>
              <a:rPr kumimoji="1" lang="zh-CN" altLang="en-US" sz="1200" dirty="0" smtClean="0"/>
              <a:t> </a:t>
            </a:r>
            <a:r>
              <a:rPr kumimoji="1" lang="en-US" altLang="zh-CN" sz="1200" dirty="0" smtClean="0"/>
              <a:t>of</a:t>
            </a:r>
            <a:r>
              <a:rPr kumimoji="1" lang="zh-CN" altLang="en-US" sz="1200" dirty="0" smtClean="0"/>
              <a:t> </a:t>
            </a:r>
            <a:r>
              <a:rPr kumimoji="1" lang="en-US" altLang="zh-CN" sz="1200" dirty="0" smtClean="0"/>
              <a:t>mixed</a:t>
            </a:r>
            <a:r>
              <a:rPr kumimoji="1" lang="zh-CN" altLang="en-US" sz="1200" dirty="0" smtClean="0"/>
              <a:t> </a:t>
            </a:r>
            <a:r>
              <a:rPr kumimoji="1" lang="en-US" altLang="zh-CN" sz="1200" dirty="0" smtClean="0"/>
              <a:t>ridge</a:t>
            </a:r>
            <a:r>
              <a:rPr kumimoji="1" lang="zh-CN" altLang="en-US" sz="1200" dirty="0" smtClean="0"/>
              <a:t> </a:t>
            </a:r>
            <a:r>
              <a:rPr kumimoji="1" lang="en-US" altLang="zh-CN" sz="1200" dirty="0" smtClean="0"/>
              <a:t>assures</a:t>
            </a:r>
            <a:r>
              <a:rPr kumimoji="1" lang="zh-CN" altLang="en-US" sz="1200" baseline="0" dirty="0" smtClean="0"/>
              <a:t> </a:t>
            </a:r>
            <a:r>
              <a:rPr kumimoji="1" lang="en-US" altLang="zh-CN" sz="1200" baseline="0" dirty="0" smtClean="0"/>
              <a:t>it</a:t>
            </a:r>
            <a:r>
              <a:rPr kumimoji="1" lang="zh-CN" altLang="en-US" sz="1200" baseline="0" dirty="0" smtClean="0"/>
              <a:t> </a:t>
            </a:r>
            <a:r>
              <a:rPr kumimoji="1" lang="en-US" altLang="zh-CN" sz="1200" baseline="0" dirty="0" smtClean="0"/>
              <a:t>can</a:t>
            </a:r>
            <a:r>
              <a:rPr kumimoji="1" lang="zh-CN" altLang="en-US" sz="1200" baseline="0" dirty="0" smtClean="0"/>
              <a:t> </a:t>
            </a:r>
            <a:r>
              <a:rPr kumimoji="1" lang="en-US" altLang="zh-CN" sz="1200" baseline="0" dirty="0" smtClean="0"/>
              <a:t>eliminate</a:t>
            </a:r>
            <a:r>
              <a:rPr kumimoji="1" lang="zh-CN" altLang="en-US" sz="1200" baseline="0" dirty="0" smtClean="0"/>
              <a:t> </a:t>
            </a:r>
            <a:r>
              <a:rPr kumimoji="1" lang="en-US" altLang="zh-CN" sz="1200" baseline="0" dirty="0" smtClean="0"/>
              <a:t>genetic</a:t>
            </a:r>
            <a:r>
              <a:rPr kumimoji="1" lang="zh-CN" altLang="en-US" sz="1200" baseline="0" dirty="0" smtClean="0"/>
              <a:t> </a:t>
            </a:r>
            <a:r>
              <a:rPr kumimoji="1" lang="en-US" altLang="zh-CN" sz="1200" baseline="0" dirty="0" smtClean="0"/>
              <a:t>similarity,</a:t>
            </a:r>
            <a:r>
              <a:rPr kumimoji="1" lang="zh-CN" altLang="en-US" sz="1200" baseline="0" dirty="0" smtClean="0"/>
              <a:t> </a:t>
            </a:r>
            <a:r>
              <a:rPr kumimoji="1" lang="en-US" altLang="zh-CN" sz="1200" baseline="0" dirty="0" smtClean="0"/>
              <a:t>it</a:t>
            </a:r>
            <a:r>
              <a:rPr kumimoji="1" lang="zh-CN" altLang="en-US" sz="1200" baseline="0" dirty="0" smtClean="0"/>
              <a:t> </a:t>
            </a:r>
            <a:r>
              <a:rPr kumimoji="1" lang="en-US" altLang="zh-CN" sz="1200" baseline="0" dirty="0" smtClean="0"/>
              <a:t>may</a:t>
            </a:r>
            <a:r>
              <a:rPr kumimoji="1" lang="zh-CN" altLang="en-US" sz="1200" baseline="0" dirty="0" smtClean="0"/>
              <a:t> </a:t>
            </a:r>
            <a:r>
              <a:rPr kumimoji="1" lang="en-US" altLang="zh-CN" sz="1200" baseline="0" dirty="0" smtClean="0"/>
              <a:t>really</a:t>
            </a:r>
            <a:r>
              <a:rPr kumimoji="1" lang="zh-CN" altLang="en-US" sz="1200" baseline="0" dirty="0" smtClean="0"/>
              <a:t> </a:t>
            </a:r>
            <a:r>
              <a:rPr kumimoji="1" lang="en-US" altLang="zh-CN" sz="1200" baseline="0" dirty="0" smtClean="0"/>
              <a:t>find</a:t>
            </a:r>
            <a:r>
              <a:rPr kumimoji="1" lang="zh-CN" altLang="en-US" sz="1200" baseline="0" dirty="0" smtClean="0"/>
              <a:t> </a:t>
            </a:r>
            <a:r>
              <a:rPr kumimoji="1" lang="en-US" altLang="zh-CN" sz="1200" baseline="0" dirty="0" smtClean="0"/>
              <a:t>some</a:t>
            </a:r>
            <a:r>
              <a:rPr kumimoji="1" lang="zh-CN" altLang="en-US" sz="1200" baseline="0" dirty="0" smtClean="0"/>
              <a:t> </a:t>
            </a:r>
            <a:r>
              <a:rPr kumimoji="1" lang="en-US" altLang="zh-CN" sz="1200" baseline="0" dirty="0" smtClean="0"/>
              <a:t>causal</a:t>
            </a:r>
            <a:r>
              <a:rPr kumimoji="1" lang="zh-CN" altLang="en-US" sz="1200" baseline="0" dirty="0" smtClean="0"/>
              <a:t> </a:t>
            </a:r>
            <a:r>
              <a:rPr kumimoji="1" lang="en-US" altLang="zh-CN" sz="1200" baseline="0" dirty="0" smtClean="0"/>
              <a:t>SNPs</a:t>
            </a:r>
            <a:r>
              <a:rPr kumimoji="1" lang="zh-CN" altLang="en-US" sz="1200" baseline="0" dirty="0" smtClean="0"/>
              <a:t> </a:t>
            </a:r>
            <a:r>
              <a:rPr kumimoji="1" lang="en-US" altLang="zh-CN" sz="1200" baseline="0" dirty="0" smtClean="0"/>
              <a:t>.</a:t>
            </a:r>
            <a:r>
              <a:rPr kumimoji="1" lang="zh-CN" altLang="en-US" sz="1200" baseline="0" dirty="0" smtClean="0"/>
              <a:t> </a:t>
            </a:r>
            <a:r>
              <a:rPr kumimoji="1" lang="en-US" altLang="zh-CN" sz="1200" baseline="0" dirty="0" smtClean="0"/>
              <a:t>Each</a:t>
            </a:r>
            <a:r>
              <a:rPr kumimoji="1" lang="zh-CN" altLang="en-US" sz="1200" baseline="0" dirty="0" smtClean="0"/>
              <a:t> </a:t>
            </a:r>
            <a:r>
              <a:rPr kumimoji="1" lang="en-US" altLang="zh-CN" sz="1200" baseline="0" dirty="0" smtClean="0"/>
              <a:t>round</a:t>
            </a:r>
            <a:r>
              <a:rPr kumimoji="1" lang="zh-CN" altLang="en-US" sz="1200" baseline="0" dirty="0" smtClean="0"/>
              <a:t> </a:t>
            </a:r>
            <a:r>
              <a:rPr kumimoji="1" lang="en-US" altLang="zh-CN" sz="1200" baseline="0" dirty="0" smtClean="0"/>
              <a:t>we</a:t>
            </a:r>
            <a:r>
              <a:rPr kumimoji="1" lang="zh-CN" altLang="en-US" sz="1200" baseline="0" dirty="0" smtClean="0"/>
              <a:t> </a:t>
            </a:r>
            <a:r>
              <a:rPr kumimoji="1" lang="en-US" altLang="zh-CN" sz="1200" baseline="0" dirty="0" smtClean="0"/>
              <a:t>will</a:t>
            </a:r>
            <a:r>
              <a:rPr kumimoji="1" lang="zh-CN" altLang="en-US" sz="1200" baseline="0" dirty="0" smtClean="0"/>
              <a:t> </a:t>
            </a:r>
            <a:r>
              <a:rPr kumimoji="1" lang="en-US" altLang="zh-CN" sz="1200" baseline="0" dirty="0" smtClean="0"/>
              <a:t>do</a:t>
            </a:r>
            <a:r>
              <a:rPr kumimoji="1" lang="zh-CN" altLang="en-US" sz="1200" baseline="0" dirty="0" smtClean="0"/>
              <a:t> </a:t>
            </a:r>
            <a:r>
              <a:rPr kumimoji="1" lang="en-US" altLang="zh-CN" sz="1200" baseline="0" dirty="0" smtClean="0"/>
              <a:t>Mixed</a:t>
            </a:r>
            <a:r>
              <a:rPr kumimoji="1" lang="zh-CN" altLang="en-US" sz="1200" baseline="0" dirty="0" smtClean="0"/>
              <a:t> </a:t>
            </a:r>
            <a:r>
              <a:rPr kumimoji="1" lang="en-US" altLang="zh-CN" sz="1200" baseline="0" dirty="0" smtClean="0"/>
              <a:t>ridge</a:t>
            </a:r>
            <a:r>
              <a:rPr kumimoji="1" lang="zh-CN" altLang="en-US" sz="1200" baseline="0" dirty="0" smtClean="0"/>
              <a:t> </a:t>
            </a:r>
            <a:r>
              <a:rPr kumimoji="1" lang="en-US" altLang="zh-CN" sz="1200" baseline="0" dirty="0" smtClean="0"/>
              <a:t>on</a:t>
            </a:r>
            <a:r>
              <a:rPr kumimoji="1" lang="zh-CN" altLang="en-US" sz="1200" baseline="0" dirty="0" smtClean="0"/>
              <a:t> </a:t>
            </a:r>
            <a:r>
              <a:rPr kumimoji="1" lang="en-US" altLang="zh-CN" sz="1200" baseline="0" dirty="0" smtClean="0"/>
              <a:t>whole</a:t>
            </a:r>
            <a:r>
              <a:rPr kumimoji="1" lang="zh-CN" altLang="en-US" sz="1200" baseline="0" dirty="0" smtClean="0"/>
              <a:t> </a:t>
            </a:r>
            <a:r>
              <a:rPr kumimoji="1" lang="en-US" altLang="zh-CN" sz="1200" baseline="0" dirty="0" smtClean="0"/>
              <a:t>SNP</a:t>
            </a:r>
            <a:r>
              <a:rPr kumimoji="1" lang="zh-CN" altLang="en-US" sz="1200" baseline="0" dirty="0" smtClean="0"/>
              <a:t> </a:t>
            </a:r>
            <a:r>
              <a:rPr kumimoji="1" lang="en-US" altLang="zh-CN" sz="1200" baseline="0" dirty="0" smtClean="0"/>
              <a:t>data</a:t>
            </a:r>
            <a:r>
              <a:rPr kumimoji="1" lang="zh-CN" altLang="en-US" sz="1200" baseline="0" dirty="0" smtClean="0"/>
              <a:t> </a:t>
            </a:r>
            <a:r>
              <a:rPr kumimoji="1" lang="en-US" altLang="zh-CN" sz="1200" baseline="0" dirty="0" smtClean="0"/>
              <a:t>and</a:t>
            </a:r>
            <a:r>
              <a:rPr kumimoji="1" lang="zh-CN" altLang="en-US" sz="1200" baseline="0" dirty="0" smtClean="0"/>
              <a:t> </a:t>
            </a:r>
            <a:r>
              <a:rPr kumimoji="1" lang="en-US" altLang="zh-CN" sz="1200" baseline="0" dirty="0" smtClean="0"/>
              <a:t>do</a:t>
            </a:r>
            <a:r>
              <a:rPr kumimoji="1" lang="zh-CN" altLang="en-US" sz="1200" baseline="0" dirty="0" smtClean="0"/>
              <a:t> </a:t>
            </a:r>
            <a:r>
              <a:rPr kumimoji="1" lang="en-US" altLang="zh-CN" sz="1200" baseline="0" dirty="0" smtClean="0"/>
              <a:t>statistical</a:t>
            </a:r>
            <a:r>
              <a:rPr kumimoji="1" lang="zh-CN" altLang="en-US" sz="1200" baseline="0" dirty="0" smtClean="0"/>
              <a:t> </a:t>
            </a:r>
            <a:r>
              <a:rPr kumimoji="1" lang="en-US" altLang="zh-CN" sz="1200" baseline="0" dirty="0" smtClean="0"/>
              <a:t>test</a:t>
            </a:r>
            <a:r>
              <a:rPr kumimoji="1" lang="zh-CN" altLang="en-US" sz="1200" baseline="0" dirty="0" smtClean="0"/>
              <a:t> </a:t>
            </a:r>
            <a:r>
              <a:rPr kumimoji="1" lang="en-US" altLang="zh-CN" sz="1200" baseline="0" dirty="0" smtClean="0"/>
              <a:t>to</a:t>
            </a:r>
            <a:r>
              <a:rPr kumimoji="1" lang="zh-CN" altLang="en-US" sz="1200" baseline="0" dirty="0" smtClean="0"/>
              <a:t> </a:t>
            </a:r>
            <a:r>
              <a:rPr kumimoji="1" lang="en-US" altLang="zh-CN" sz="1200" baseline="0" dirty="0" smtClean="0"/>
              <a:t>find</a:t>
            </a:r>
            <a:r>
              <a:rPr kumimoji="1" lang="zh-CN" altLang="en-US" sz="1200" baseline="0" dirty="0" smtClean="0"/>
              <a:t> </a:t>
            </a:r>
            <a:r>
              <a:rPr kumimoji="1" lang="en-US" altLang="zh-CN" sz="1200" baseline="0" dirty="0" smtClean="0"/>
              <a:t>best</a:t>
            </a:r>
            <a:r>
              <a:rPr kumimoji="1" lang="zh-CN" altLang="en-US" sz="1200" baseline="0" dirty="0" smtClean="0"/>
              <a:t> </a:t>
            </a:r>
            <a:r>
              <a:rPr kumimoji="1" lang="en-US" altLang="zh-CN" sz="1200" baseline="0" dirty="0" smtClean="0"/>
              <a:t>top</a:t>
            </a:r>
            <a:r>
              <a:rPr kumimoji="1" lang="zh-CN" altLang="en-US" sz="1200" baseline="0" dirty="0" smtClean="0"/>
              <a:t> </a:t>
            </a:r>
            <a:r>
              <a:rPr kumimoji="1" lang="en-US" altLang="zh-CN" sz="1200" baseline="0" dirty="0" smtClean="0"/>
              <a:t>2000(</a:t>
            </a:r>
            <a:r>
              <a:rPr kumimoji="1" lang="zh-CN" altLang="en-US" sz="1200" baseline="0" dirty="0" smtClean="0"/>
              <a:t> </a:t>
            </a:r>
            <a:r>
              <a:rPr kumimoji="1" lang="en-US" altLang="zh-CN" sz="1200" baseline="0" dirty="0" smtClean="0"/>
              <a:t>and</a:t>
            </a:r>
            <a:r>
              <a:rPr kumimoji="1" lang="zh-CN" altLang="en-US" sz="1200" baseline="0" dirty="0" smtClean="0"/>
              <a:t> </a:t>
            </a:r>
            <a:r>
              <a:rPr kumimoji="1" lang="en-US" altLang="zh-CN" sz="1200" baseline="0" dirty="0" smtClean="0"/>
              <a:t>2000</a:t>
            </a:r>
            <a:r>
              <a:rPr kumimoji="1" lang="zh-CN" altLang="en-US" sz="1200" baseline="0" dirty="0" smtClean="0"/>
              <a:t> </a:t>
            </a:r>
            <a:r>
              <a:rPr kumimoji="1" lang="en-US" altLang="zh-CN" sz="1200" baseline="0" dirty="0" smtClean="0"/>
              <a:t>is</a:t>
            </a:r>
            <a:r>
              <a:rPr kumimoji="1" lang="zh-CN" altLang="en-US" sz="1200" baseline="0" dirty="0" smtClean="0"/>
              <a:t> </a:t>
            </a:r>
            <a:r>
              <a:rPr kumimoji="1" lang="en-US" altLang="zh-CN" sz="1200" baseline="0" dirty="0" smtClean="0"/>
              <a:t>also</a:t>
            </a:r>
            <a:r>
              <a:rPr kumimoji="1" lang="zh-CN" altLang="en-US" sz="1200" baseline="0" dirty="0" smtClean="0"/>
              <a:t> </a:t>
            </a:r>
            <a:r>
              <a:rPr kumimoji="1" lang="en-US" altLang="zh-CN" sz="1200" baseline="0" dirty="0" smtClean="0"/>
              <a:t>a</a:t>
            </a:r>
            <a:r>
              <a:rPr kumimoji="1" lang="zh-CN" altLang="en-US" sz="1200" baseline="0" dirty="0" smtClean="0"/>
              <a:t> </a:t>
            </a:r>
            <a:r>
              <a:rPr kumimoji="1" lang="en-US" altLang="zh-CN" sz="1200" baseline="0" dirty="0" err="1" smtClean="0"/>
              <a:t>hyperparameter</a:t>
            </a:r>
            <a:r>
              <a:rPr kumimoji="1" lang="zh-CN" altLang="en-US" sz="1200" baseline="0" dirty="0" smtClean="0"/>
              <a:t> </a:t>
            </a:r>
            <a:r>
              <a:rPr kumimoji="1" lang="en-US" altLang="zh-CN" sz="1200" baseline="0" dirty="0" smtClean="0"/>
              <a:t>to</a:t>
            </a:r>
            <a:r>
              <a:rPr kumimoji="1" lang="zh-CN" altLang="en-US" sz="1200" baseline="0" dirty="0" smtClean="0"/>
              <a:t> </a:t>
            </a:r>
            <a:r>
              <a:rPr kumimoji="1" lang="en-US" altLang="zh-CN" sz="1200" baseline="0" dirty="0" smtClean="0"/>
              <a:t>optimize),</a:t>
            </a:r>
            <a:r>
              <a:rPr kumimoji="1" lang="zh-CN" altLang="en-US" sz="1200" baseline="0" dirty="0" smtClean="0"/>
              <a:t> </a:t>
            </a:r>
            <a:r>
              <a:rPr kumimoji="1" lang="en-US" altLang="zh-CN" sz="1200" baseline="0" dirty="0" smtClean="0"/>
              <a:t>and</a:t>
            </a:r>
            <a:r>
              <a:rPr kumimoji="1" lang="zh-CN" altLang="en-US" sz="1200" baseline="0" dirty="0" smtClean="0"/>
              <a:t> </a:t>
            </a:r>
            <a:r>
              <a:rPr kumimoji="1" lang="en-US" altLang="zh-CN" sz="1200" baseline="0" dirty="0" smtClean="0"/>
              <a:t>use</a:t>
            </a:r>
            <a:r>
              <a:rPr kumimoji="1" lang="zh-CN" altLang="en-US" sz="1200" baseline="0" dirty="0" smtClean="0"/>
              <a:t> </a:t>
            </a:r>
            <a:r>
              <a:rPr kumimoji="1" lang="en-US" altLang="zh-CN" sz="1200" baseline="0" dirty="0" smtClean="0"/>
              <a:t>the</a:t>
            </a:r>
            <a:r>
              <a:rPr kumimoji="1" lang="zh-CN" altLang="en-US" sz="1200" baseline="0" dirty="0" smtClean="0"/>
              <a:t> </a:t>
            </a:r>
            <a:r>
              <a:rPr kumimoji="1" lang="en-US" altLang="zh-CN" sz="1200" baseline="0" dirty="0" smtClean="0"/>
              <a:t>selected</a:t>
            </a:r>
            <a:r>
              <a:rPr kumimoji="1" lang="zh-CN" altLang="en-US" sz="1200" baseline="0" dirty="0" smtClean="0"/>
              <a:t> </a:t>
            </a:r>
            <a:r>
              <a:rPr kumimoji="1" lang="en-US" altLang="zh-CN" sz="1200" baseline="0" dirty="0" smtClean="0"/>
              <a:t>SNPs</a:t>
            </a:r>
            <a:r>
              <a:rPr kumimoji="1" lang="zh-CN" altLang="en-US" sz="1200" baseline="0" dirty="0" smtClean="0"/>
              <a:t> </a:t>
            </a:r>
            <a:r>
              <a:rPr kumimoji="1" lang="en-US" altLang="zh-CN" sz="1200" baseline="0" dirty="0" smtClean="0"/>
              <a:t>to</a:t>
            </a:r>
            <a:r>
              <a:rPr kumimoji="1" lang="zh-CN" altLang="en-US" sz="1200" baseline="0" dirty="0" smtClean="0"/>
              <a:t> </a:t>
            </a:r>
            <a:r>
              <a:rPr kumimoji="1" lang="en-US" altLang="zh-CN" sz="1200" baseline="0" dirty="0" smtClean="0"/>
              <a:t>feed</a:t>
            </a:r>
            <a:r>
              <a:rPr kumimoji="1" lang="zh-CN" altLang="en-US" sz="1200" baseline="0" dirty="0" smtClean="0"/>
              <a:t> </a:t>
            </a:r>
            <a:r>
              <a:rPr kumimoji="1" lang="en-US" altLang="zh-CN" sz="1200" baseline="0" dirty="0" smtClean="0"/>
              <a:t>in</a:t>
            </a:r>
            <a:r>
              <a:rPr kumimoji="1" lang="zh-CN" altLang="en-US" sz="1200" baseline="0" dirty="0" smtClean="0"/>
              <a:t> </a:t>
            </a:r>
            <a:r>
              <a:rPr kumimoji="1" lang="en-US" altLang="zh-CN" sz="1200" baseline="0" dirty="0" smtClean="0"/>
              <a:t>Lasso</a:t>
            </a:r>
            <a:r>
              <a:rPr kumimoji="1" lang="zh-CN" altLang="en-US" sz="1200" baseline="0" dirty="0" smtClean="0"/>
              <a:t> </a:t>
            </a:r>
            <a:r>
              <a:rPr kumimoji="1" lang="en-US" altLang="zh-CN" sz="1200" baseline="0" dirty="0" smtClean="0"/>
              <a:t>model</a:t>
            </a:r>
            <a:r>
              <a:rPr kumimoji="1" lang="zh-CN" altLang="en-US" sz="1200" baseline="0" dirty="0" smtClean="0"/>
              <a:t> </a:t>
            </a:r>
            <a:r>
              <a:rPr kumimoji="1" lang="en-US" altLang="zh-CN" sz="1200" baseline="0" dirty="0" smtClean="0"/>
              <a:t>for</a:t>
            </a:r>
            <a:r>
              <a:rPr kumimoji="1" lang="zh-CN" altLang="en-US" sz="1200" baseline="0" dirty="0" smtClean="0"/>
              <a:t> </a:t>
            </a:r>
            <a:r>
              <a:rPr kumimoji="1" lang="en-US" altLang="zh-CN" sz="1200" baseline="0" dirty="0" smtClean="0"/>
              <a:t>regression</a:t>
            </a:r>
            <a:r>
              <a:rPr kumimoji="1" lang="zh-CN" altLang="en-US" sz="1200" baseline="0" dirty="0" smtClean="0"/>
              <a:t> </a:t>
            </a:r>
            <a:r>
              <a:rPr kumimoji="1" lang="en-US" altLang="zh-CN" sz="1200" baseline="0" dirty="0" smtClean="0"/>
              <a:t>and</a:t>
            </a:r>
            <a:r>
              <a:rPr kumimoji="1" lang="zh-CN" altLang="en-US" sz="1200" baseline="0" dirty="0" smtClean="0"/>
              <a:t> </a:t>
            </a:r>
            <a:r>
              <a:rPr kumimoji="1" lang="en-US" altLang="zh-CN" sz="1200" baseline="0" dirty="0" smtClean="0"/>
              <a:t>calculate</a:t>
            </a:r>
            <a:r>
              <a:rPr kumimoji="1" lang="zh-CN" altLang="en-US" sz="1200" baseline="0" dirty="0" smtClean="0"/>
              <a:t> </a:t>
            </a:r>
            <a:r>
              <a:rPr kumimoji="1" lang="en-US" altLang="zh-CN" sz="1200" baseline="0" dirty="0" smtClean="0"/>
              <a:t>the</a:t>
            </a:r>
            <a:r>
              <a:rPr kumimoji="1" lang="zh-CN" altLang="en-US" sz="1200" baseline="0" dirty="0" smtClean="0"/>
              <a:t> </a:t>
            </a:r>
            <a:r>
              <a:rPr kumimoji="1" lang="en-US" altLang="zh-CN" sz="1200" baseline="0" dirty="0" smtClean="0"/>
              <a:t>residual</a:t>
            </a:r>
            <a:r>
              <a:rPr kumimoji="1" lang="zh-CN" altLang="en-US" sz="1200" baseline="0" dirty="0" smtClean="0"/>
              <a:t> </a:t>
            </a:r>
            <a:r>
              <a:rPr kumimoji="1" lang="en-US" altLang="zh-CN" sz="1200" baseline="0" dirty="0" smtClean="0"/>
              <a:t>of</a:t>
            </a:r>
            <a:r>
              <a:rPr kumimoji="1" lang="zh-CN" altLang="en-US" sz="1200" baseline="0" dirty="0" smtClean="0"/>
              <a:t> </a:t>
            </a:r>
            <a:r>
              <a:rPr kumimoji="1" lang="en-US" altLang="zh-CN" sz="1200" baseline="0" dirty="0" smtClean="0"/>
              <a:t>the</a:t>
            </a:r>
            <a:r>
              <a:rPr kumimoji="1" lang="zh-CN" altLang="en-US" sz="1200" baseline="0" dirty="0" smtClean="0"/>
              <a:t> </a:t>
            </a:r>
            <a:r>
              <a:rPr kumimoji="1" lang="en-US" altLang="zh-CN" sz="1200" baseline="0" dirty="0" smtClean="0"/>
              <a:t>results.</a:t>
            </a:r>
            <a:r>
              <a:rPr kumimoji="1" lang="zh-CN" altLang="en-US" sz="1200" baseline="0" dirty="0" smtClean="0"/>
              <a:t> </a:t>
            </a:r>
            <a:r>
              <a:rPr kumimoji="1" lang="en-US" altLang="zh-CN" sz="1200" baseline="0" dirty="0" smtClean="0"/>
              <a:t>Then</a:t>
            </a:r>
            <a:r>
              <a:rPr kumimoji="1" lang="zh-CN" altLang="en-US" sz="1200" baseline="0" dirty="0" smtClean="0"/>
              <a:t> </a:t>
            </a:r>
            <a:r>
              <a:rPr kumimoji="1" lang="en-US" altLang="zh-CN" sz="1200" baseline="0" dirty="0" smtClean="0"/>
              <a:t>do</a:t>
            </a:r>
            <a:r>
              <a:rPr kumimoji="1" lang="zh-CN" altLang="en-US" sz="1200" baseline="0" dirty="0" smtClean="0"/>
              <a:t> </a:t>
            </a:r>
            <a:r>
              <a:rPr kumimoji="1" lang="en-US" altLang="zh-CN" sz="1200" baseline="0" dirty="0" smtClean="0"/>
              <a:t>mixed</a:t>
            </a:r>
            <a:r>
              <a:rPr kumimoji="1" lang="zh-CN" altLang="en-US" sz="1200" baseline="0" dirty="0" smtClean="0"/>
              <a:t> </a:t>
            </a:r>
            <a:r>
              <a:rPr kumimoji="1" lang="en-US" altLang="zh-CN" sz="1200" baseline="0" dirty="0" smtClean="0"/>
              <a:t>ridge</a:t>
            </a:r>
            <a:r>
              <a:rPr kumimoji="1" lang="zh-CN" altLang="en-US" sz="1200" baseline="0" dirty="0" smtClean="0"/>
              <a:t> </a:t>
            </a:r>
            <a:r>
              <a:rPr kumimoji="1" lang="en-US" altLang="zh-CN" sz="1200" baseline="0" dirty="0" smtClean="0"/>
              <a:t>on</a:t>
            </a:r>
            <a:r>
              <a:rPr kumimoji="1" lang="zh-CN" altLang="en-US" sz="1200" baseline="0" dirty="0" smtClean="0"/>
              <a:t> </a:t>
            </a:r>
            <a:r>
              <a:rPr kumimoji="1" lang="en-US" altLang="zh-CN" sz="1200" baseline="0" dirty="0" smtClean="0"/>
              <a:t>other</a:t>
            </a:r>
            <a:r>
              <a:rPr kumimoji="1" lang="zh-CN" altLang="en-US" sz="1200" baseline="0" dirty="0" smtClean="0"/>
              <a:t> </a:t>
            </a:r>
            <a:r>
              <a:rPr kumimoji="1" lang="en-US" altLang="zh-CN" sz="1200" baseline="0" dirty="0" smtClean="0"/>
              <a:t>data,</a:t>
            </a:r>
            <a:r>
              <a:rPr kumimoji="1" lang="zh-CN" altLang="en-US" sz="1200" baseline="0" dirty="0" smtClean="0"/>
              <a:t> </a:t>
            </a:r>
            <a:r>
              <a:rPr kumimoji="1" lang="en-US" altLang="zh-CN" sz="1200" baseline="0" dirty="0" smtClean="0"/>
              <a:t>we</a:t>
            </a:r>
            <a:r>
              <a:rPr kumimoji="1" lang="zh-CN" altLang="en-US" sz="1200" baseline="0" dirty="0" smtClean="0"/>
              <a:t> </a:t>
            </a:r>
            <a:r>
              <a:rPr kumimoji="1" lang="en-US" altLang="zh-CN" sz="1200" baseline="0" dirty="0" smtClean="0"/>
              <a:t>stop</a:t>
            </a:r>
            <a:r>
              <a:rPr kumimoji="1" lang="zh-CN" altLang="en-US" sz="1200" baseline="0" dirty="0" smtClean="0"/>
              <a:t> </a:t>
            </a:r>
            <a:r>
              <a:rPr kumimoji="1" lang="en-US" altLang="zh-CN" sz="1200" baseline="0" dirty="0" smtClean="0"/>
              <a:t>iteration</a:t>
            </a:r>
            <a:r>
              <a:rPr kumimoji="1" lang="zh-CN" altLang="en-US" sz="1200" baseline="0" dirty="0" smtClean="0"/>
              <a:t> </a:t>
            </a:r>
            <a:r>
              <a:rPr kumimoji="1" lang="en-US" altLang="zh-CN" sz="1200" baseline="0" dirty="0" smtClean="0"/>
              <a:t>when</a:t>
            </a:r>
            <a:r>
              <a:rPr kumimoji="1" lang="zh-CN" altLang="en-US" sz="1200" baseline="0" dirty="0" smtClean="0"/>
              <a:t> </a:t>
            </a:r>
            <a:r>
              <a:rPr kumimoji="1" lang="en-US" altLang="zh-CN" sz="1200" baseline="0" dirty="0" smtClean="0"/>
              <a:t>MSE</a:t>
            </a:r>
            <a:r>
              <a:rPr kumimoji="1" lang="zh-CN" altLang="en-US" sz="1200" baseline="0" dirty="0" smtClean="0"/>
              <a:t> </a:t>
            </a:r>
            <a:r>
              <a:rPr kumimoji="1" lang="en-US" altLang="zh-CN" sz="1200" baseline="0" dirty="0" smtClean="0"/>
              <a:t>(of</a:t>
            </a:r>
            <a:r>
              <a:rPr kumimoji="1" lang="zh-CN" altLang="en-US" sz="1200" baseline="0" dirty="0" smtClean="0"/>
              <a:t> </a:t>
            </a:r>
            <a:r>
              <a:rPr kumimoji="1" lang="en-US" altLang="zh-CN" sz="1200" baseline="0" dirty="0" smtClean="0"/>
              <a:t>true</a:t>
            </a:r>
            <a:r>
              <a:rPr kumimoji="1" lang="zh-CN" altLang="en-US" sz="1200" baseline="0" dirty="0" smtClean="0"/>
              <a:t> </a:t>
            </a:r>
            <a:r>
              <a:rPr kumimoji="1" lang="en-US" altLang="zh-CN" sz="1200" baseline="0" dirty="0" smtClean="0"/>
              <a:t>and</a:t>
            </a:r>
            <a:r>
              <a:rPr kumimoji="1" lang="zh-CN" altLang="en-US" sz="1200" baseline="0" dirty="0" smtClean="0"/>
              <a:t> </a:t>
            </a:r>
            <a:r>
              <a:rPr kumimoji="1" lang="en-US" altLang="zh-CN" sz="1200" baseline="0" dirty="0" smtClean="0"/>
              <a:t>predict)</a:t>
            </a:r>
            <a:r>
              <a:rPr kumimoji="1" lang="zh-CN" altLang="en-US" sz="1200" baseline="0" dirty="0" smtClean="0"/>
              <a:t> </a:t>
            </a:r>
            <a:r>
              <a:rPr kumimoji="1" lang="en-US" altLang="zh-CN" sz="1200" baseline="0" dirty="0" smtClean="0"/>
              <a:t>won’t</a:t>
            </a:r>
            <a:r>
              <a:rPr kumimoji="1" lang="zh-CN" altLang="en-US" sz="1200" baseline="0" dirty="0" smtClean="0"/>
              <a:t> </a:t>
            </a:r>
            <a:r>
              <a:rPr kumimoji="1" lang="en-US" altLang="zh-CN" sz="1200" baseline="0" dirty="0" smtClean="0"/>
              <a:t>change</a:t>
            </a:r>
            <a:r>
              <a:rPr kumimoji="1" lang="zh-CN" altLang="en-US" sz="1200" baseline="0" dirty="0" smtClean="0"/>
              <a:t> </a:t>
            </a:r>
            <a:r>
              <a:rPr kumimoji="1" lang="en-US" altLang="zh-CN" sz="1200" baseline="0" dirty="0" smtClean="0"/>
              <a:t>obviously.</a:t>
            </a:r>
            <a:endParaRPr kumimoji="1" lang="zh-CN" alt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1200" baseline="0" dirty="0" smtClean="0"/>
              <a:t>Also</a:t>
            </a:r>
            <a:r>
              <a:rPr kumimoji="1" lang="zh-CN" altLang="en-US" sz="1200" baseline="0" dirty="0" smtClean="0"/>
              <a:t> </a:t>
            </a:r>
            <a:r>
              <a:rPr kumimoji="1" lang="en-US" altLang="zh-CN" sz="1200" baseline="0" dirty="0" smtClean="0"/>
              <a:t>we</a:t>
            </a:r>
            <a:r>
              <a:rPr kumimoji="1" lang="zh-CN" altLang="en-US" sz="1200" baseline="0" dirty="0" smtClean="0"/>
              <a:t> </a:t>
            </a:r>
            <a:r>
              <a:rPr kumimoji="1" lang="en-US" altLang="zh-CN" sz="1200" baseline="0" dirty="0" smtClean="0"/>
              <a:t>can</a:t>
            </a:r>
            <a:r>
              <a:rPr kumimoji="1" lang="zh-CN" altLang="en-US" sz="1200" baseline="0" dirty="0" smtClean="0"/>
              <a:t> </a:t>
            </a:r>
            <a:r>
              <a:rPr kumimoji="1" lang="en-US" altLang="zh-CN" sz="1200" baseline="0" dirty="0" smtClean="0"/>
              <a:t>add</a:t>
            </a:r>
            <a:r>
              <a:rPr kumimoji="1" lang="zh-CN" altLang="en-US" sz="1200" baseline="0" dirty="0" smtClean="0"/>
              <a:t> </a:t>
            </a:r>
            <a:r>
              <a:rPr kumimoji="1" lang="en-US" altLang="zh-CN" sz="1200" baseline="0" dirty="0" smtClean="0"/>
              <a:t>more</a:t>
            </a:r>
            <a:r>
              <a:rPr kumimoji="1" lang="zh-CN" altLang="en-US" sz="1200" baseline="0" dirty="0" smtClean="0"/>
              <a:t> </a:t>
            </a:r>
            <a:r>
              <a:rPr kumimoji="1" lang="en-US" altLang="zh-CN" sz="1200" baseline="0" dirty="0" smtClean="0"/>
              <a:t>features</a:t>
            </a:r>
            <a:r>
              <a:rPr kumimoji="1" lang="zh-CN" altLang="en-US" sz="1200" baseline="0" dirty="0" smtClean="0"/>
              <a:t> </a:t>
            </a:r>
            <a:r>
              <a:rPr kumimoji="1" lang="en-US" altLang="zh-CN" sz="1200" baseline="0" dirty="0" smtClean="0"/>
              <a:t>we</a:t>
            </a:r>
            <a:r>
              <a:rPr kumimoji="1" lang="zh-CN" altLang="en-US" sz="1200" baseline="0" dirty="0" smtClean="0"/>
              <a:t> </a:t>
            </a:r>
            <a:r>
              <a:rPr kumimoji="1" lang="en-US" altLang="zh-CN" sz="1200" baseline="0" dirty="0" smtClean="0"/>
              <a:t>have</a:t>
            </a:r>
            <a:r>
              <a:rPr kumimoji="1" lang="zh-CN" altLang="en-US" sz="1200" baseline="0" dirty="0" smtClean="0"/>
              <a:t> </a:t>
            </a:r>
            <a:r>
              <a:rPr kumimoji="1" lang="en-US" altLang="zh-CN" sz="1200" baseline="0" dirty="0" smtClean="0"/>
              <a:t>collected,</a:t>
            </a:r>
            <a:r>
              <a:rPr kumimoji="1" lang="zh-CN" altLang="en-US" sz="1200" baseline="0" dirty="0" smtClean="0"/>
              <a:t> </a:t>
            </a:r>
            <a:r>
              <a:rPr kumimoji="1" lang="en-US" altLang="zh-CN" sz="1200" baseline="0" dirty="0" smtClean="0"/>
              <a:t>including</a:t>
            </a:r>
            <a:r>
              <a:rPr kumimoji="1" lang="zh-CN" altLang="en-US" sz="1200" baseline="0" dirty="0" smtClean="0"/>
              <a:t> </a:t>
            </a:r>
            <a:r>
              <a:rPr kumimoji="1" lang="en-US" altLang="zh-CN" sz="1200" baseline="0" dirty="0" smtClean="0"/>
              <a:t>parents</a:t>
            </a:r>
            <a:r>
              <a:rPr kumimoji="1" lang="zh-CN" altLang="en-US" sz="1200" baseline="0" dirty="0" smtClean="0"/>
              <a:t> </a:t>
            </a:r>
            <a:r>
              <a:rPr kumimoji="1" lang="en-US" altLang="zh-CN" sz="1200" baseline="0" dirty="0" smtClean="0"/>
              <a:t>SNPs</a:t>
            </a:r>
            <a:r>
              <a:rPr kumimoji="1" lang="zh-CN" altLang="en-US" sz="1200" baseline="0" dirty="0" smtClean="0"/>
              <a:t> </a:t>
            </a:r>
            <a:r>
              <a:rPr kumimoji="1" lang="en-US" altLang="zh-CN" sz="1200" baseline="0" dirty="0" smtClean="0"/>
              <a:t>to</a:t>
            </a:r>
            <a:r>
              <a:rPr kumimoji="1" lang="zh-CN" altLang="en-US" sz="1200" baseline="0" dirty="0" smtClean="0"/>
              <a:t> </a:t>
            </a:r>
            <a:r>
              <a:rPr kumimoji="1" lang="en-US" altLang="zh-CN" sz="1200" baseline="0" dirty="0" smtClean="0"/>
              <a:t>help</a:t>
            </a:r>
            <a:r>
              <a:rPr kumimoji="1" lang="zh-CN" altLang="en-US" sz="1200" baseline="0" dirty="0" smtClean="0"/>
              <a:t> </a:t>
            </a:r>
            <a:r>
              <a:rPr kumimoji="1" lang="en-US" altLang="zh-CN" sz="1200" baseline="0" dirty="0" smtClean="0"/>
              <a:t>feature</a:t>
            </a:r>
            <a:r>
              <a:rPr kumimoji="1" lang="zh-CN" altLang="en-US" sz="1200" baseline="0" dirty="0" smtClean="0"/>
              <a:t> </a:t>
            </a:r>
            <a:r>
              <a:rPr kumimoji="1" lang="en-US" altLang="zh-CN" sz="1200" baseline="0" dirty="0" smtClean="0"/>
              <a:t>selection</a:t>
            </a:r>
            <a:r>
              <a:rPr kumimoji="1" lang="zh-CN" altLang="en-US" sz="1200" baseline="0" dirty="0" smtClean="0"/>
              <a:t> </a:t>
            </a:r>
            <a:r>
              <a:rPr kumimoji="1" lang="en-US" altLang="zh-CN" sz="1200" baseline="0" dirty="0" smtClean="0"/>
              <a:t>and</a:t>
            </a:r>
            <a:r>
              <a:rPr kumimoji="1" lang="zh-CN" altLang="en-US" sz="1200" baseline="0" dirty="0" smtClean="0"/>
              <a:t> </a:t>
            </a:r>
            <a:r>
              <a:rPr kumimoji="1" lang="en-US" altLang="zh-CN" sz="1200" baseline="0" dirty="0" smtClean="0"/>
              <a:t>as</a:t>
            </a:r>
            <a:r>
              <a:rPr kumimoji="1" lang="zh-CN" altLang="en-US" sz="1200" baseline="0" dirty="0" smtClean="0"/>
              <a:t> </a:t>
            </a:r>
            <a:r>
              <a:rPr kumimoji="1" lang="en-US" altLang="zh-CN" sz="1200" baseline="0" dirty="0" smtClean="0"/>
              <a:t>genetic</a:t>
            </a:r>
            <a:r>
              <a:rPr kumimoji="1" lang="zh-CN" altLang="en-US" sz="1200" baseline="0" dirty="0" smtClean="0"/>
              <a:t> </a:t>
            </a:r>
            <a:r>
              <a:rPr kumimoji="1" lang="en-US" altLang="zh-CN" sz="1200" baseline="0" dirty="0" smtClean="0"/>
              <a:t>similarity</a:t>
            </a:r>
            <a:r>
              <a:rPr kumimoji="1" lang="zh-CN" altLang="en-US" sz="1200" baseline="0" dirty="0" smtClean="0"/>
              <a:t> </a:t>
            </a:r>
            <a:r>
              <a:rPr kumimoji="1" lang="en-US" altLang="zh-CN" sz="1200" baseline="0" dirty="0" smtClean="0"/>
              <a:t>measurement,</a:t>
            </a:r>
            <a:r>
              <a:rPr kumimoji="1" lang="zh-CN" altLang="en-US" sz="1200" baseline="0" dirty="0" smtClean="0"/>
              <a:t> </a:t>
            </a:r>
            <a:r>
              <a:rPr kumimoji="1" lang="en-US" altLang="zh-CN" dirty="0" smtClean="0"/>
              <a:t>Hybrid</a:t>
            </a:r>
            <a:r>
              <a:rPr kumimoji="1" lang="zh-CN" altLang="en-US" dirty="0" smtClean="0"/>
              <a:t> </a:t>
            </a:r>
            <a:r>
              <a:rPr kumimoji="1" lang="en-US" altLang="zh-CN" dirty="0" smtClean="0"/>
              <a:t>with</a:t>
            </a:r>
            <a:r>
              <a:rPr kumimoji="1" lang="zh-CN" altLang="en-US" dirty="0" smtClean="0"/>
              <a:t> </a:t>
            </a:r>
            <a:r>
              <a:rPr kumimoji="1" lang="en-US" altLang="zh-CN" dirty="0" smtClean="0"/>
              <a:t>unknown</a:t>
            </a:r>
            <a:r>
              <a:rPr kumimoji="1" lang="zh-CN" altLang="en-US" dirty="0" smtClean="0"/>
              <a:t> </a:t>
            </a:r>
            <a:r>
              <a:rPr kumimoji="1" lang="en-US" altLang="zh-CN" dirty="0" smtClean="0"/>
              <a:t>traits’</a:t>
            </a:r>
            <a:r>
              <a:rPr kumimoji="1" lang="zh-CN" altLang="en-US" dirty="0" smtClean="0"/>
              <a:t>  </a:t>
            </a:r>
            <a:r>
              <a:rPr kumimoji="1" lang="en-US" altLang="zh-CN" dirty="0" smtClean="0"/>
              <a:t>SNPs</a:t>
            </a:r>
            <a:r>
              <a:rPr kumimoji="1" lang="zh-CN" altLang="en-US" dirty="0" smtClean="0"/>
              <a:t> </a:t>
            </a:r>
            <a:r>
              <a:rPr kumimoji="1" lang="en-US" altLang="zh-CN" dirty="0" smtClean="0"/>
              <a:t>can</a:t>
            </a:r>
            <a:r>
              <a:rPr kumimoji="1" lang="zh-CN" altLang="en-US" dirty="0" smtClean="0"/>
              <a:t> </a:t>
            </a:r>
            <a:r>
              <a:rPr kumimoji="1" lang="en-US" altLang="zh-CN" dirty="0" smtClean="0"/>
              <a:t>help</a:t>
            </a:r>
            <a:r>
              <a:rPr kumimoji="1" lang="zh-CN" altLang="en-US" dirty="0" smtClean="0"/>
              <a:t> </a:t>
            </a:r>
            <a:r>
              <a:rPr kumimoji="1" lang="en-US" altLang="zh-CN" dirty="0" smtClean="0"/>
              <a:t>do</a:t>
            </a:r>
            <a:r>
              <a:rPr kumimoji="1" lang="zh-CN" altLang="en-US" dirty="0" smtClean="0"/>
              <a:t> </a:t>
            </a:r>
            <a:r>
              <a:rPr kumimoji="1" lang="en-US" altLang="zh-CN" dirty="0" smtClean="0"/>
              <a:t>unsupervised</a:t>
            </a:r>
            <a:r>
              <a:rPr kumimoji="1" lang="zh-CN" altLang="en-US" dirty="0" smtClean="0"/>
              <a:t> </a:t>
            </a:r>
            <a:r>
              <a:rPr kumimoji="1" lang="en-US" altLang="zh-CN" dirty="0" smtClean="0"/>
              <a:t>learning</a:t>
            </a:r>
            <a:r>
              <a:rPr kumimoji="1" lang="zh-CN" altLang="en-US" dirty="0" smtClean="0"/>
              <a:t> </a:t>
            </a:r>
            <a:r>
              <a:rPr kumimoji="1" lang="en-US" altLang="zh-CN" dirty="0" smtClean="0"/>
              <a:t>including</a:t>
            </a:r>
            <a:r>
              <a:rPr kumimoji="1" lang="zh-CN" altLang="en-US" dirty="0" smtClean="0"/>
              <a:t> </a:t>
            </a:r>
            <a:r>
              <a:rPr kumimoji="1" lang="en-US" altLang="zh-CN" dirty="0" smtClean="0"/>
              <a:t>clustering</a:t>
            </a:r>
            <a:r>
              <a:rPr kumimoji="1" lang="zh-CN" altLang="en-US" dirty="0" smtClean="0"/>
              <a:t> </a:t>
            </a:r>
            <a:r>
              <a:rPr kumimoji="1" lang="en-US" altLang="zh-CN" dirty="0" smtClean="0"/>
              <a:t>and</a:t>
            </a:r>
            <a:r>
              <a:rPr kumimoji="1" lang="zh-CN" altLang="en-US" dirty="0" smtClean="0"/>
              <a:t> </a:t>
            </a:r>
            <a:r>
              <a:rPr kumimoji="1" lang="en-US" altLang="zh-CN" dirty="0" smtClean="0"/>
              <a:t>calculating</a:t>
            </a:r>
            <a:r>
              <a:rPr kumimoji="1" lang="zh-CN" altLang="en-US" baseline="0" dirty="0" smtClean="0"/>
              <a:t> </a:t>
            </a:r>
            <a:r>
              <a:rPr kumimoji="1" lang="en-US" altLang="zh-CN" baseline="0" dirty="0" smtClean="0"/>
              <a:t>LD.</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will</a:t>
            </a:r>
            <a:r>
              <a:rPr kumimoji="1" lang="zh-CN" altLang="en-US" baseline="0" dirty="0" smtClean="0"/>
              <a:t> </a:t>
            </a:r>
            <a:r>
              <a:rPr kumimoji="1" lang="en-US" altLang="zh-CN" baseline="0" dirty="0" smtClean="0"/>
              <a:t>also</a:t>
            </a:r>
            <a:r>
              <a:rPr kumimoji="1" lang="zh-CN" altLang="en-US" baseline="0" dirty="0" smtClean="0"/>
              <a:t> </a:t>
            </a:r>
            <a:r>
              <a:rPr kumimoji="1" lang="en-US" altLang="zh-CN" baseline="0" dirty="0" smtClean="0"/>
              <a:t>use</a:t>
            </a:r>
            <a:r>
              <a:rPr kumimoji="1" lang="zh-CN" altLang="en-US" baseline="0" dirty="0" smtClean="0"/>
              <a:t> </a:t>
            </a:r>
            <a:r>
              <a:rPr kumimoji="1" lang="en-US" altLang="zh-CN" baseline="0" dirty="0" smtClean="0"/>
              <a:t>RNA-</a:t>
            </a:r>
            <a:r>
              <a:rPr kumimoji="1" lang="en-US" altLang="zh-CN" baseline="0" dirty="0" err="1" smtClean="0"/>
              <a:t>seq</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when</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available in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future.</a:t>
            </a:r>
            <a:endParaRPr kumimoji="1" lang="en-US" altLang="zh-CN" sz="1200" dirty="0" smtClean="0"/>
          </a:p>
          <a:p>
            <a:endParaRPr kumimoji="1" lang="zh-CN" altLang="en-US" dirty="0" smtClean="0"/>
          </a:p>
          <a:p>
            <a:endParaRPr kumimoji="1" lang="zh-CN" altLang="en-US" dirty="0" smtClean="0"/>
          </a:p>
          <a:p>
            <a:r>
              <a:rPr kumimoji="1" lang="en-US" altLang="zh-CN" dirty="0" smtClean="0"/>
              <a:t>Mixed</a:t>
            </a:r>
            <a:r>
              <a:rPr kumimoji="1" lang="zh-CN" altLang="en-US" dirty="0" smtClean="0"/>
              <a:t> </a:t>
            </a:r>
            <a:r>
              <a:rPr kumimoji="1" lang="en-US" altLang="zh-CN" dirty="0" smtClean="0"/>
              <a:t>ridge</a:t>
            </a:r>
            <a:r>
              <a:rPr kumimoji="1" lang="zh-CN" altLang="en-US" dirty="0" smtClean="0"/>
              <a:t>也可以用来做特征选择。</a:t>
            </a:r>
          </a:p>
          <a:p>
            <a:r>
              <a:rPr lang="zh-CN" altLang="en-US" sz="1200" kern="1200" dirty="0" smtClean="0">
                <a:solidFill>
                  <a:schemeClr val="tx1"/>
                </a:solidFill>
                <a:latin typeface="+mn-lt"/>
                <a:ea typeface="+mn-ea"/>
                <a:cs typeface="+mn-cs"/>
              </a:rPr>
              <a:t>我们的</a:t>
            </a:r>
            <a:r>
              <a:rPr lang="en-US" altLang="zh-CN" sz="1200" kern="1200" dirty="0" smtClean="0">
                <a:solidFill>
                  <a:schemeClr val="tx1"/>
                </a:solidFill>
                <a:latin typeface="+mn-lt"/>
                <a:ea typeface="+mn-ea"/>
                <a:cs typeface="+mn-cs"/>
              </a:rPr>
              <a:t>mixed ridge</a:t>
            </a:r>
            <a:r>
              <a:rPr lang="zh-CN" altLang="en-US" sz="1200" kern="1200" dirty="0" smtClean="0">
                <a:solidFill>
                  <a:schemeClr val="tx1"/>
                </a:solidFill>
                <a:latin typeface="+mn-lt"/>
                <a:ea typeface="+mn-ea"/>
                <a:cs typeface="+mn-cs"/>
              </a:rPr>
              <a:t>加</a:t>
            </a:r>
            <a:r>
              <a:rPr lang="en-US" altLang="zh-CN" sz="1200" kern="1200" dirty="0" smtClean="0">
                <a:solidFill>
                  <a:schemeClr val="tx1"/>
                </a:solidFill>
                <a:latin typeface="+mn-lt"/>
                <a:ea typeface="+mn-ea"/>
                <a:cs typeface="+mn-cs"/>
              </a:rPr>
              <a:t>lasso</a:t>
            </a:r>
            <a:r>
              <a:rPr lang="zh-CN" altLang="en-US" sz="1200" kern="1200" dirty="0" smtClean="0">
                <a:solidFill>
                  <a:schemeClr val="tx1"/>
                </a:solidFill>
                <a:latin typeface="+mn-lt"/>
                <a:ea typeface="+mn-ea"/>
                <a:cs typeface="+mn-cs"/>
              </a:rPr>
              <a:t>的方法是有可能实现挑出来的都是</a:t>
            </a:r>
            <a:r>
              <a:rPr lang="en-US" altLang="zh-CN" sz="1200" kern="1200" dirty="0" smtClean="0">
                <a:solidFill>
                  <a:schemeClr val="tx1"/>
                </a:solidFill>
                <a:latin typeface="+mn-lt"/>
                <a:ea typeface="+mn-ea"/>
                <a:cs typeface="+mn-cs"/>
              </a:rPr>
              <a:t>causal</a:t>
            </a:r>
            <a:r>
              <a:rPr lang="zh-CN" altLang="en-US" sz="1200" kern="1200" dirty="0" smtClean="0">
                <a:solidFill>
                  <a:schemeClr val="tx1"/>
                </a:solidFill>
                <a:latin typeface="+mn-lt"/>
                <a:ea typeface="+mn-ea"/>
                <a:cs typeface="+mn-cs"/>
              </a:rPr>
              <a:t>的，因为它们可以消除遗传相似性</a:t>
            </a:r>
          </a:p>
          <a:p>
            <a:endParaRPr kumimoji="1" lang="zh-CN" altLang="en-US" dirty="0" smtClean="0"/>
          </a:p>
          <a:p>
            <a:r>
              <a:rPr kumimoji="1" lang="en-US" altLang="zh-CN" dirty="0" smtClean="0"/>
              <a:t>GWAS</a:t>
            </a:r>
            <a:r>
              <a:rPr kumimoji="1" lang="zh-CN" altLang="en-US" dirty="0" smtClean="0"/>
              <a:t>的常用方法，包括一些机器学习的方法如</a:t>
            </a:r>
            <a:r>
              <a:rPr kumimoji="1" lang="en-US" altLang="zh-CN" dirty="0" smtClean="0"/>
              <a:t>ANOVA</a:t>
            </a:r>
            <a:r>
              <a:rPr kumimoji="1" lang="zh-CN" altLang="en-US" dirty="0" smtClean="0"/>
              <a:t>和</a:t>
            </a:r>
            <a:r>
              <a:rPr kumimoji="1" lang="en-US" altLang="zh-CN" dirty="0" smtClean="0"/>
              <a:t>mutual</a:t>
            </a:r>
            <a:r>
              <a:rPr kumimoji="1" lang="zh-CN" altLang="en-US" dirty="0" smtClean="0"/>
              <a:t> </a:t>
            </a:r>
            <a:r>
              <a:rPr kumimoji="1" lang="en-US" altLang="zh-CN" dirty="0" smtClean="0"/>
              <a:t>information</a:t>
            </a:r>
            <a:r>
              <a:rPr kumimoji="1" lang="zh-CN" altLang="en-US" dirty="0" smtClean="0"/>
              <a:t>都是独立考虑每个</a:t>
            </a:r>
            <a:r>
              <a:rPr kumimoji="1" lang="en-US" altLang="zh-CN" dirty="0" smtClean="0"/>
              <a:t>SNP</a:t>
            </a:r>
            <a:r>
              <a:rPr kumimoji="1" lang="zh-CN" altLang="en-US" dirty="0" smtClean="0"/>
              <a:t>的，我们可以考虑用</a:t>
            </a:r>
            <a:r>
              <a:rPr kumimoji="1" lang="en-US" altLang="zh-CN" dirty="0" smtClean="0"/>
              <a:t>MR</a:t>
            </a:r>
            <a:r>
              <a:rPr kumimoji="1" lang="zh-CN" altLang="en-US" dirty="0" smtClean="0"/>
              <a:t>做一个将特征组合起来考虑的方法</a:t>
            </a:r>
          </a:p>
          <a:p>
            <a:r>
              <a:rPr kumimoji="1" lang="zh-CN" altLang="en-US" dirty="0" smtClean="0"/>
              <a:t>我们先用</a:t>
            </a:r>
            <a:r>
              <a:rPr kumimoji="1" lang="en-US" altLang="zh-CN" dirty="0" smtClean="0"/>
              <a:t>Mixed ridge</a:t>
            </a:r>
            <a:r>
              <a:rPr kumimoji="1" lang="zh-CN" altLang="en-US" dirty="0" smtClean="0"/>
              <a:t>挑选一定量的特征，比如</a:t>
            </a:r>
            <a:r>
              <a:rPr kumimoji="1" lang="en-US" altLang="zh-CN" dirty="0" smtClean="0"/>
              <a:t>2000</a:t>
            </a:r>
            <a:r>
              <a:rPr kumimoji="1" lang="zh-CN" altLang="en-US" dirty="0" smtClean="0"/>
              <a:t>个，方法是做完</a:t>
            </a:r>
            <a:r>
              <a:rPr kumimoji="1" lang="en-US" altLang="zh-CN" dirty="0" smtClean="0"/>
              <a:t>Mixed-ridge</a:t>
            </a:r>
            <a:r>
              <a:rPr kumimoji="1" lang="zh-CN" altLang="en-US" dirty="0" smtClean="0"/>
              <a:t>后</a:t>
            </a:r>
            <a:r>
              <a:rPr kumimoji="1" lang="en-US" altLang="zh-CN" dirty="0" smtClean="0"/>
              <a:t>F</a:t>
            </a:r>
            <a:r>
              <a:rPr kumimoji="1" lang="zh-CN" altLang="en-US" dirty="0" smtClean="0"/>
              <a:t>检验选</a:t>
            </a:r>
            <a:r>
              <a:rPr kumimoji="1" lang="en-US" altLang="zh-CN" dirty="0" smtClean="0"/>
              <a:t>p-value</a:t>
            </a:r>
            <a:r>
              <a:rPr kumimoji="1" lang="zh-CN" altLang="en-US" dirty="0" smtClean="0"/>
              <a:t>小的</a:t>
            </a:r>
            <a:r>
              <a:rPr kumimoji="1" lang="en-US" altLang="zh-CN" dirty="0" smtClean="0"/>
              <a:t>feature</a:t>
            </a:r>
            <a:r>
              <a:rPr kumimoji="1" lang="zh-CN" altLang="en-US" dirty="0" smtClean="0"/>
              <a:t> 用这些特征输入到</a:t>
            </a:r>
            <a:r>
              <a:rPr kumimoji="1" lang="en-US" altLang="zh-CN" dirty="0" smtClean="0"/>
              <a:t>lasso</a:t>
            </a:r>
            <a:r>
              <a:rPr kumimoji="1" lang="zh-CN" altLang="en-US" dirty="0" smtClean="0"/>
              <a:t>中建立一个残差模型，</a:t>
            </a:r>
            <a:r>
              <a:rPr kumimoji="1" lang="en-US" altLang="zh-CN" dirty="0" smtClean="0"/>
              <a:t>lasso</a:t>
            </a:r>
            <a:r>
              <a:rPr kumimoji="1" lang="zh-CN" altLang="en-US" dirty="0" smtClean="0"/>
              <a:t>拥有将大多数特征的权重置为</a:t>
            </a:r>
            <a:r>
              <a:rPr kumimoji="1" lang="en-US" altLang="zh-CN" dirty="0" smtClean="0"/>
              <a:t>0</a:t>
            </a:r>
            <a:r>
              <a:rPr kumimoji="1" lang="zh-CN" altLang="en-US" dirty="0" smtClean="0"/>
              <a:t>的正则化效果，接下来再做</a:t>
            </a:r>
            <a:r>
              <a:rPr kumimoji="1" lang="en-US" altLang="zh-CN" dirty="0" smtClean="0"/>
              <a:t>mixed-ridge</a:t>
            </a:r>
            <a:r>
              <a:rPr kumimoji="1" lang="zh-CN" altLang="en-US" dirty="0" smtClean="0"/>
              <a:t>，以残差作为</a:t>
            </a:r>
            <a:r>
              <a:rPr kumimoji="1" lang="en-US" altLang="zh-CN" dirty="0" smtClean="0"/>
              <a:t>y</a:t>
            </a:r>
            <a:r>
              <a:rPr kumimoji="1" lang="zh-CN" altLang="en-US" dirty="0" smtClean="0"/>
              <a:t>挑选特征。我们的目标是通过多轮迭代，最终使得预测的</a:t>
            </a:r>
            <a:r>
              <a:rPr kumimoji="1" lang="en-US" altLang="zh-CN" dirty="0" smtClean="0"/>
              <a:t>y</a:t>
            </a:r>
            <a:r>
              <a:rPr kumimoji="1" lang="zh-CN" altLang="en-US" dirty="0" smtClean="0"/>
              <a:t>与真实的</a:t>
            </a:r>
            <a:r>
              <a:rPr kumimoji="1" lang="en-US" altLang="zh-CN" dirty="0" smtClean="0"/>
              <a:t>y</a:t>
            </a:r>
            <a:r>
              <a:rPr kumimoji="1" lang="zh-CN" altLang="en-US" dirty="0" smtClean="0"/>
              <a:t>的</a:t>
            </a:r>
            <a:r>
              <a:rPr kumimoji="1" lang="en-US" altLang="zh-CN" dirty="0" smtClean="0"/>
              <a:t>MSE</a:t>
            </a:r>
            <a:r>
              <a:rPr kumimoji="1" lang="zh-CN" altLang="en-US" dirty="0" smtClean="0"/>
              <a:t>不再变化，或者说让残差的平方均值不再变化。通过这种方式挑选特征。在这个问题里，每次挑选多少</a:t>
            </a:r>
            <a:r>
              <a:rPr kumimoji="1" lang="en-US" altLang="zh-CN" dirty="0" smtClean="0"/>
              <a:t>SNP</a:t>
            </a:r>
            <a:r>
              <a:rPr kumimoji="1" lang="zh-CN" altLang="en-US" dirty="0" smtClean="0"/>
              <a:t>，</a:t>
            </a:r>
            <a:r>
              <a:rPr kumimoji="1" lang="en-US" altLang="zh-CN" dirty="0" smtClean="0"/>
              <a:t>Lasso</a:t>
            </a:r>
            <a:r>
              <a:rPr kumimoji="1" lang="zh-CN" altLang="en-US" dirty="0" smtClean="0"/>
              <a:t>的正则化系数是超参数。</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13</a:t>
            </a:fld>
            <a:endParaRPr kumimoji="1" lang="zh-CN" altLang="en-US"/>
          </a:p>
        </p:txBody>
      </p:sp>
    </p:spTree>
    <p:extLst>
      <p:ext uri="{BB962C8B-B14F-4D97-AF65-F5344CB8AC3E}">
        <p14:creationId xmlns:p14="http://schemas.microsoft.com/office/powerpoint/2010/main" val="1357135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Previously</a:t>
            </a:r>
            <a:r>
              <a:rPr kumimoji="1" lang="zh-CN" altLang="en-US" dirty="0" smtClean="0"/>
              <a:t> </a:t>
            </a:r>
            <a:r>
              <a:rPr kumimoji="1" lang="en-US" altLang="zh-CN" dirty="0" smtClean="0"/>
              <a:t>we</a:t>
            </a:r>
            <a:r>
              <a:rPr kumimoji="1" lang="zh-CN" altLang="en-US" dirty="0" smtClean="0"/>
              <a:t> </a:t>
            </a:r>
            <a:r>
              <a:rPr kumimoji="1" lang="en-US" altLang="zh-CN" dirty="0" smtClean="0"/>
              <a:t>use</a:t>
            </a:r>
            <a:r>
              <a:rPr kumimoji="1" lang="zh-CN" altLang="en-US" dirty="0" smtClean="0"/>
              <a:t> </a:t>
            </a:r>
            <a:r>
              <a:rPr kumimoji="1" lang="en-US" altLang="zh-CN" dirty="0" smtClean="0"/>
              <a:t>linear</a:t>
            </a:r>
            <a:r>
              <a:rPr kumimoji="1" lang="zh-CN" altLang="en-US" dirty="0" smtClean="0"/>
              <a:t> </a:t>
            </a:r>
            <a:r>
              <a:rPr kumimoji="1" lang="en-US" altLang="zh-CN" dirty="0" smtClean="0"/>
              <a:t>model</a:t>
            </a:r>
            <a:r>
              <a:rPr kumimoji="1" lang="zh-CN" altLang="en-US" dirty="0" smtClean="0"/>
              <a:t> </a:t>
            </a:r>
            <a:r>
              <a:rPr kumimoji="1" lang="en-US" altLang="zh-CN" dirty="0" smtClean="0"/>
              <a:t>for</a:t>
            </a:r>
            <a:r>
              <a:rPr kumimoji="1" lang="zh-CN" altLang="en-US" dirty="0" smtClean="0"/>
              <a:t> </a:t>
            </a:r>
            <a:r>
              <a:rPr kumimoji="1" lang="en-US" altLang="zh-CN" dirty="0" smtClean="0"/>
              <a:t>its</a:t>
            </a:r>
            <a:r>
              <a:rPr kumimoji="1" lang="zh-CN" altLang="en-US" dirty="0" smtClean="0"/>
              <a:t> </a:t>
            </a:r>
            <a:r>
              <a:rPr kumimoji="1" lang="en-US" altLang="zh-CN" dirty="0" smtClean="0"/>
              <a:t>many</a:t>
            </a:r>
            <a:r>
              <a:rPr kumimoji="1" lang="zh-CN" altLang="en-US" dirty="0" smtClean="0"/>
              <a:t> </a:t>
            </a:r>
            <a:r>
              <a:rPr kumimoji="1" lang="en-US" altLang="zh-CN" dirty="0" smtClean="0"/>
              <a:t>advantages,</a:t>
            </a:r>
            <a:r>
              <a:rPr kumimoji="1" lang="zh-CN" altLang="en-US" dirty="0" smtClean="0"/>
              <a:t> </a:t>
            </a:r>
            <a:r>
              <a:rPr kumimoji="1" lang="en-US" altLang="zh-CN" dirty="0" smtClean="0"/>
              <a:t>but</a:t>
            </a:r>
            <a:r>
              <a:rPr kumimoji="1" lang="zh-CN" altLang="en-US" dirty="0" smtClean="0"/>
              <a:t> </a:t>
            </a:r>
            <a:r>
              <a:rPr kumimoji="1" lang="en-US" altLang="zh-CN" dirty="0" smtClean="0"/>
              <a:t>it</a:t>
            </a:r>
            <a:r>
              <a:rPr kumimoji="1" lang="zh-CN" altLang="en-US" dirty="0" smtClean="0"/>
              <a:t> </a:t>
            </a:r>
            <a:r>
              <a:rPr kumimoji="1" lang="en-US" altLang="zh-CN" dirty="0" smtClean="0"/>
              <a:t>seem</a:t>
            </a:r>
            <a:r>
              <a:rPr kumimoji="1" lang="zh-CN" altLang="en-US" dirty="0" smtClean="0"/>
              <a:t> </a:t>
            </a:r>
            <a:r>
              <a:rPr kumimoji="1" lang="en-US" altLang="zh-CN" dirty="0" smtClean="0"/>
              <a:t>it</a:t>
            </a:r>
            <a:r>
              <a:rPr kumimoji="1" lang="zh-CN" altLang="en-US" dirty="0" smtClean="0"/>
              <a:t> </a:t>
            </a:r>
            <a:r>
              <a:rPr kumimoji="1" lang="en-US" altLang="zh-CN" dirty="0" smtClean="0"/>
              <a:t>may</a:t>
            </a:r>
            <a:r>
              <a:rPr kumimoji="1" lang="zh-CN" altLang="en-US" baseline="0" dirty="0" smtClean="0"/>
              <a:t> </a:t>
            </a:r>
            <a:r>
              <a:rPr kumimoji="1" lang="en-US" altLang="zh-CN" baseline="0" dirty="0" smtClean="0"/>
              <a:t>not</a:t>
            </a:r>
            <a:r>
              <a:rPr kumimoji="1" lang="zh-CN" altLang="en-US" baseline="0" dirty="0" smtClean="0"/>
              <a:t> </a:t>
            </a:r>
            <a:r>
              <a:rPr kumimoji="1" lang="en-US" altLang="zh-CN" baseline="0" dirty="0" smtClean="0"/>
              <a:t>be</a:t>
            </a:r>
            <a:r>
              <a:rPr kumimoji="1" lang="zh-CN" altLang="en-US" baseline="0" dirty="0" smtClean="0"/>
              <a:t> </a:t>
            </a:r>
            <a:r>
              <a:rPr kumimoji="1" lang="en-US" altLang="zh-CN" baseline="0" dirty="0" smtClean="0"/>
              <a:t>powerful</a:t>
            </a:r>
            <a:r>
              <a:rPr kumimoji="1" lang="zh-CN" altLang="en-US" baseline="0" dirty="0" smtClean="0"/>
              <a:t> </a:t>
            </a:r>
            <a:r>
              <a:rPr kumimoji="1" lang="en-US" altLang="zh-CN" baseline="0" dirty="0" smtClean="0"/>
              <a:t>enough</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achieve</a:t>
            </a:r>
            <a:r>
              <a:rPr kumimoji="1" lang="zh-CN" altLang="en-US" baseline="0" dirty="0" smtClean="0"/>
              <a:t> </a:t>
            </a:r>
            <a:r>
              <a:rPr kumimoji="1" lang="en-US" altLang="zh-CN" baseline="0" dirty="0" smtClean="0"/>
              <a:t>our</a:t>
            </a:r>
            <a:r>
              <a:rPr kumimoji="1" lang="zh-CN" altLang="en-US" baseline="0" dirty="0" smtClean="0"/>
              <a:t> </a:t>
            </a:r>
            <a:r>
              <a:rPr kumimoji="1" lang="en-US" altLang="zh-CN" baseline="0" dirty="0" smtClean="0"/>
              <a:t>goal</a:t>
            </a:r>
            <a:endParaRPr kumimoji="1" lang="zh-CN" altLang="en-US" baseline="0" dirty="0" smtClean="0"/>
          </a:p>
          <a:p>
            <a:r>
              <a:rPr kumimoji="1" lang="en-US" altLang="zh-CN" baseline="0" dirty="0" smtClean="0"/>
              <a:t>This</a:t>
            </a:r>
            <a:r>
              <a:rPr kumimoji="1" lang="zh-CN" altLang="en-US" baseline="0" dirty="0" smtClean="0"/>
              <a:t> </a:t>
            </a:r>
            <a:r>
              <a:rPr kumimoji="1" lang="en-US" altLang="zh-CN" baseline="0" dirty="0" smtClean="0"/>
              <a:t>time</a:t>
            </a:r>
            <a:r>
              <a:rPr kumimoji="1" lang="zh-CN" altLang="en-US" baseline="0" dirty="0" smtClean="0"/>
              <a:t> </a:t>
            </a:r>
            <a:r>
              <a:rPr kumimoji="1" lang="en-US" altLang="zh-CN" baseline="0" dirty="0" smtClean="0"/>
              <a:t>I</a:t>
            </a:r>
            <a:r>
              <a:rPr kumimoji="1" lang="zh-CN" altLang="en-US" baseline="0" dirty="0" smtClean="0"/>
              <a:t> </a:t>
            </a:r>
            <a:r>
              <a:rPr kumimoji="1" lang="en-US" altLang="zh-CN" baseline="0" dirty="0" smtClean="0"/>
              <a:t>use</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linear</a:t>
            </a:r>
            <a:r>
              <a:rPr kumimoji="1" lang="zh-CN" altLang="en-US" baseline="0" dirty="0" smtClean="0"/>
              <a:t> </a:t>
            </a:r>
            <a:r>
              <a:rPr kumimoji="1" lang="en-US" altLang="zh-CN" baseline="0" dirty="0" smtClean="0"/>
              <a:t>method</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subtract</a:t>
            </a:r>
            <a:r>
              <a:rPr kumimoji="1" lang="zh-CN" altLang="en-US" baseline="0" dirty="0" smtClean="0"/>
              <a:t> </a:t>
            </a:r>
            <a:r>
              <a:rPr kumimoji="1" lang="en-US" altLang="zh-CN" baseline="0" dirty="0" smtClean="0"/>
              <a:t>parents</a:t>
            </a:r>
            <a:r>
              <a:rPr kumimoji="1" lang="zh-CN" altLang="en-US" baseline="0" dirty="0" smtClean="0"/>
              <a:t> </a:t>
            </a:r>
            <a:r>
              <a:rPr kumimoji="1" lang="en-US" altLang="zh-CN" baseline="0" dirty="0" smtClean="0"/>
              <a:t>traits</a:t>
            </a:r>
            <a:r>
              <a:rPr kumimoji="1" lang="zh-CN" altLang="en-US" baseline="0" dirty="0" smtClean="0"/>
              <a:t> </a:t>
            </a:r>
            <a:r>
              <a:rPr kumimoji="1" lang="en-US" altLang="zh-CN" baseline="0" dirty="0" smtClean="0"/>
              <a:t>at</a:t>
            </a:r>
            <a:r>
              <a:rPr kumimoji="1" lang="zh-CN" altLang="en-US" baseline="0" dirty="0" smtClean="0"/>
              <a:t> </a:t>
            </a:r>
            <a:r>
              <a:rPr kumimoji="1" lang="en-US" altLang="zh-CN" baseline="0" dirty="0" smtClean="0"/>
              <a:t>first.</a:t>
            </a:r>
            <a:r>
              <a:rPr kumimoji="1" lang="zh-CN" altLang="en-US" baseline="0" dirty="0" smtClean="0"/>
              <a:t> </a:t>
            </a:r>
            <a:r>
              <a:rPr kumimoji="1" lang="en-US" altLang="zh-CN" baseline="0" dirty="0" smtClean="0"/>
              <a:t>By</a:t>
            </a:r>
            <a:r>
              <a:rPr kumimoji="1" lang="zh-CN" altLang="en-US" baseline="0" dirty="0" smtClean="0"/>
              <a:t> </a:t>
            </a:r>
            <a:r>
              <a:rPr kumimoji="1" lang="en-US" altLang="zh-CN" baseline="0" dirty="0" smtClean="0"/>
              <a:t>using</a:t>
            </a:r>
            <a:r>
              <a:rPr kumimoji="1" lang="zh-CN" altLang="en-US" baseline="0" dirty="0" smtClean="0"/>
              <a:t> </a:t>
            </a:r>
            <a:r>
              <a:rPr kumimoji="1" lang="en-US" altLang="zh-CN" baseline="0" dirty="0" smtClean="0"/>
              <a:t>parents</a:t>
            </a:r>
            <a:r>
              <a:rPr kumimoji="1" lang="zh-CN" altLang="en-US" baseline="0" dirty="0" smtClean="0"/>
              <a:t> </a:t>
            </a:r>
            <a:r>
              <a:rPr kumimoji="1" lang="en-US" altLang="zh-CN" baseline="0" dirty="0" smtClean="0"/>
              <a:t>traits</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parameters</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design</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regression</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residual</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traits</a:t>
            </a:r>
            <a:r>
              <a:rPr kumimoji="1" lang="zh-CN" altLang="en-US" baseline="0" dirty="0" smtClean="0"/>
              <a:t>  </a:t>
            </a:r>
            <a:r>
              <a:rPr kumimoji="1" lang="en-US" altLang="zh-CN" baseline="0" dirty="0" smtClean="0"/>
              <a:t>subtracted</a:t>
            </a:r>
            <a:r>
              <a:rPr kumimoji="1" lang="zh-CN" altLang="en-US" baseline="0" dirty="0" smtClean="0"/>
              <a:t> </a:t>
            </a:r>
            <a:r>
              <a:rPr kumimoji="1" lang="en-US" altLang="zh-CN" baseline="0" dirty="0" smtClean="0"/>
              <a:t>by</a:t>
            </a:r>
            <a:r>
              <a:rPr kumimoji="1" lang="zh-CN" altLang="en-US" baseline="0" dirty="0" smtClean="0"/>
              <a:t> </a:t>
            </a:r>
            <a:r>
              <a:rPr kumimoji="1" lang="en-US" altLang="zh-CN" baseline="0" dirty="0" smtClean="0"/>
              <a:t>relationship</a:t>
            </a:r>
            <a:r>
              <a:rPr kumimoji="1" lang="zh-CN" altLang="en-US" baseline="0" dirty="0" smtClean="0"/>
              <a:t> </a:t>
            </a:r>
            <a:r>
              <a:rPr kumimoji="1" lang="en-US" altLang="zh-CN" baseline="0" dirty="0" smtClean="0"/>
              <a:t>part.</a:t>
            </a:r>
            <a:r>
              <a:rPr kumimoji="1" lang="zh-CN" altLang="en-US" baseline="0" dirty="0" smtClean="0"/>
              <a:t> </a:t>
            </a:r>
            <a:r>
              <a:rPr kumimoji="1" lang="en-US" altLang="zh-CN" baseline="0" dirty="0" smtClean="0"/>
              <a:t>So</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like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mixed</a:t>
            </a:r>
            <a:r>
              <a:rPr kumimoji="1" lang="zh-CN" altLang="en-US" baseline="0" dirty="0" smtClean="0"/>
              <a:t> </a:t>
            </a:r>
            <a:r>
              <a:rPr kumimoji="1" lang="en-US" altLang="zh-CN" baseline="0" dirty="0" smtClean="0"/>
              <a:t>ridge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now</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will</a:t>
            </a:r>
            <a:r>
              <a:rPr kumimoji="1" lang="zh-CN" altLang="en-US" baseline="0" dirty="0" smtClean="0"/>
              <a:t> </a:t>
            </a:r>
            <a:r>
              <a:rPr kumimoji="1" lang="en-US" altLang="zh-CN" baseline="0" dirty="0" smtClean="0"/>
              <a:t>try</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find</a:t>
            </a:r>
            <a:r>
              <a:rPr kumimoji="1" lang="zh-CN" altLang="en-US" baseline="0" dirty="0" smtClean="0"/>
              <a:t> </a:t>
            </a:r>
            <a:r>
              <a:rPr kumimoji="1" lang="en-US" altLang="zh-CN" baseline="0" dirty="0" smtClean="0"/>
              <a:t>SNPs</a:t>
            </a:r>
            <a:r>
              <a:rPr kumimoji="1" lang="zh-CN" altLang="en-US" baseline="0" dirty="0" smtClean="0"/>
              <a:t> </a:t>
            </a:r>
            <a:r>
              <a:rPr kumimoji="1" lang="en-US" altLang="zh-CN" dirty="0" smtClean="0"/>
              <a:t>to</a:t>
            </a:r>
            <a:r>
              <a:rPr kumimoji="1" lang="zh-CN" altLang="en-US" dirty="0" smtClean="0"/>
              <a:t> </a:t>
            </a:r>
            <a:r>
              <a:rPr kumimoji="1" lang="en-US" altLang="zh-CN" dirty="0" smtClean="0"/>
              <a:t>predict</a:t>
            </a:r>
            <a:r>
              <a:rPr kumimoji="1" lang="zh-CN" altLang="en-US" dirty="0" smtClean="0"/>
              <a:t> </a:t>
            </a:r>
            <a:r>
              <a:rPr kumimoji="1" lang="en-US" altLang="zh-CN" dirty="0" smtClean="0"/>
              <a:t>residuals</a:t>
            </a:r>
            <a:r>
              <a:rPr kumimoji="1" lang="zh-CN" altLang="en-US" dirty="0" smtClean="0"/>
              <a:t> </a:t>
            </a:r>
            <a:r>
              <a:rPr kumimoji="1" lang="en-US" altLang="zh-CN" dirty="0" smtClean="0"/>
              <a:t>good.</a:t>
            </a:r>
            <a:r>
              <a:rPr kumimoji="1" lang="zh-CN" altLang="en-US" dirty="0" smtClean="0"/>
              <a:t> </a:t>
            </a:r>
          </a:p>
          <a:p>
            <a:r>
              <a:rPr kumimoji="1" lang="en-US" altLang="zh-CN" dirty="0" smtClean="0"/>
              <a:t>If</a:t>
            </a:r>
            <a:r>
              <a:rPr kumimoji="1" lang="zh-CN" altLang="en-US" dirty="0" smtClean="0"/>
              <a:t> </a:t>
            </a:r>
            <a:r>
              <a:rPr kumimoji="1" lang="en-US" altLang="zh-CN" dirty="0" smtClean="0"/>
              <a:t>we</a:t>
            </a:r>
            <a:r>
              <a:rPr kumimoji="1" lang="zh-CN" altLang="en-US" baseline="0" dirty="0" smtClean="0"/>
              <a:t> </a:t>
            </a:r>
            <a:r>
              <a:rPr kumimoji="1" lang="en-US" altLang="zh-CN" baseline="0" dirty="0" smtClean="0"/>
              <a:t>assume</a:t>
            </a:r>
            <a:r>
              <a:rPr kumimoji="1" lang="zh-CN" altLang="en-US" baseline="0" dirty="0" smtClean="0"/>
              <a:t> </a:t>
            </a:r>
            <a:r>
              <a:rPr kumimoji="1" lang="en-US" altLang="zh-CN" baseline="0" dirty="0" smtClean="0"/>
              <a:t>that</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design</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predict</a:t>
            </a:r>
            <a:r>
              <a:rPr kumimoji="1" lang="zh-CN" altLang="en-US" baseline="0" dirty="0" smtClean="0"/>
              <a:t> </a:t>
            </a:r>
            <a:r>
              <a:rPr kumimoji="1" lang="en-US" altLang="zh-CN" baseline="0" dirty="0" smtClean="0"/>
              <a:t>residuals</a:t>
            </a:r>
            <a:r>
              <a:rPr kumimoji="1" lang="zh-CN" altLang="en-US" baseline="0" dirty="0" smtClean="0"/>
              <a:t> </a:t>
            </a:r>
            <a:r>
              <a:rPr kumimoji="1" lang="en-US" altLang="zh-CN" baseline="0" dirty="0" smtClean="0"/>
              <a:t>well,</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will</a:t>
            </a:r>
            <a:r>
              <a:rPr kumimoji="1" lang="zh-CN" altLang="en-US" baseline="0" dirty="0" smtClean="0"/>
              <a:t> </a:t>
            </a:r>
            <a:r>
              <a:rPr kumimoji="1" lang="en-US" altLang="zh-CN" baseline="0" dirty="0" smtClean="0"/>
              <a:t>solve</a:t>
            </a:r>
            <a:r>
              <a:rPr kumimoji="1" lang="zh-CN" altLang="en-US" baseline="0" dirty="0" smtClean="0"/>
              <a:t> </a:t>
            </a:r>
            <a:r>
              <a:rPr kumimoji="1" lang="en-US" altLang="zh-CN" baseline="0" dirty="0" smtClean="0"/>
              <a:t>many</a:t>
            </a:r>
            <a:r>
              <a:rPr kumimoji="1" lang="zh-CN" altLang="en-US" baseline="0" dirty="0" smtClean="0"/>
              <a:t> </a:t>
            </a:r>
            <a:r>
              <a:rPr kumimoji="1" lang="en-US" altLang="zh-CN" baseline="0" dirty="0" smtClean="0"/>
              <a:t>crucial</a:t>
            </a:r>
            <a:r>
              <a:rPr kumimoji="1" lang="zh-CN" altLang="en-US" baseline="0" dirty="0" smtClean="0"/>
              <a:t> </a:t>
            </a:r>
            <a:r>
              <a:rPr kumimoji="1" lang="en-US" altLang="zh-CN" baseline="0" dirty="0" smtClean="0"/>
              <a:t>problems:</a:t>
            </a:r>
            <a:r>
              <a:rPr kumimoji="1" lang="zh-CN" altLang="en-US" baseline="0" dirty="0" smtClean="0"/>
              <a:t> </a:t>
            </a:r>
            <a:r>
              <a:rPr kumimoji="1" lang="en-US" altLang="zh-CN" baseline="0" dirty="0" smtClean="0"/>
              <a:t>first</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find</a:t>
            </a:r>
            <a:r>
              <a:rPr kumimoji="1" lang="zh-CN" altLang="en-US" baseline="0" dirty="0" smtClean="0"/>
              <a:t> </a:t>
            </a:r>
            <a:r>
              <a:rPr kumimoji="1" lang="en-US" altLang="zh-CN" baseline="0" dirty="0" err="1" smtClean="0"/>
              <a:t>heterosis</a:t>
            </a:r>
            <a:r>
              <a:rPr kumimoji="1" lang="en-US" altLang="zh-CN" baseline="0" dirty="0" smtClean="0"/>
              <a:t>,</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high</a:t>
            </a:r>
            <a:r>
              <a:rPr kumimoji="1" lang="zh-CN" altLang="en-US" baseline="0" dirty="0" smtClean="0"/>
              <a:t> </a:t>
            </a:r>
            <a:r>
              <a:rPr kumimoji="1" lang="en-US" altLang="zh-CN" baseline="0" dirty="0" smtClean="0"/>
              <a:t>residual</a:t>
            </a:r>
            <a:r>
              <a:rPr kumimoji="1" lang="zh-CN" altLang="en-US" baseline="0" dirty="0" smtClean="0"/>
              <a:t> </a:t>
            </a:r>
            <a:r>
              <a:rPr kumimoji="1" lang="en-US" altLang="zh-CN" baseline="0" dirty="0" smtClean="0"/>
              <a:t>means</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sample</a:t>
            </a:r>
            <a:r>
              <a:rPr kumimoji="1" lang="zh-CN" altLang="en-US" baseline="0" dirty="0" smtClean="0"/>
              <a:t> </a:t>
            </a:r>
            <a:r>
              <a:rPr kumimoji="1" lang="en-US" altLang="zh-CN" baseline="0" dirty="0" smtClean="0"/>
              <a:t>has</a:t>
            </a:r>
            <a:r>
              <a:rPr kumimoji="1" lang="zh-CN" altLang="en-US" baseline="0" dirty="0" smtClean="0"/>
              <a:t> </a:t>
            </a:r>
            <a:r>
              <a:rPr kumimoji="1" lang="en-US" altLang="zh-CN" baseline="0" dirty="0" err="1" smtClean="0"/>
              <a:t>heterosis</a:t>
            </a:r>
            <a:r>
              <a:rPr kumimoji="1" lang="en-US" altLang="zh-CN" baseline="0" dirty="0" smtClean="0"/>
              <a:t>,</a:t>
            </a:r>
            <a:r>
              <a:rPr kumimoji="1" lang="zh-CN" altLang="en-US" baseline="0" dirty="0" smtClean="0"/>
              <a:t> </a:t>
            </a:r>
            <a:r>
              <a:rPr kumimoji="1" lang="en-US" altLang="zh-CN" baseline="0" dirty="0" smtClean="0"/>
              <a:t>then</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means</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find</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causal</a:t>
            </a:r>
            <a:r>
              <a:rPr kumimoji="1" lang="zh-CN" altLang="en-US" baseline="0" dirty="0" smtClean="0"/>
              <a:t> </a:t>
            </a:r>
            <a:r>
              <a:rPr kumimoji="1" lang="en-US" altLang="zh-CN" baseline="0" dirty="0" smtClean="0"/>
              <a:t>SNPs</a:t>
            </a:r>
            <a:r>
              <a:rPr kumimoji="1" lang="zh-CN" altLang="en-US" baseline="0" dirty="0" smtClean="0"/>
              <a:t> </a:t>
            </a:r>
            <a:r>
              <a:rPr kumimoji="1" lang="en-US" altLang="zh-CN" baseline="0" dirty="0" smtClean="0"/>
              <a:t>too.</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by</a:t>
            </a:r>
            <a:r>
              <a:rPr kumimoji="1" lang="zh-CN" altLang="en-US" baseline="0" dirty="0" smtClean="0"/>
              <a:t> </a:t>
            </a:r>
            <a:r>
              <a:rPr kumimoji="1" lang="en-US" altLang="zh-CN" baseline="0" dirty="0" smtClean="0"/>
              <a:t>adding</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previously</a:t>
            </a:r>
            <a:r>
              <a:rPr kumimoji="1" lang="zh-CN" altLang="en-US" baseline="0" dirty="0" smtClean="0"/>
              <a:t> </a:t>
            </a:r>
            <a:r>
              <a:rPr kumimoji="1" lang="en-US" altLang="zh-CN" baseline="0" dirty="0" err="1" smtClean="0"/>
              <a:t>subracted</a:t>
            </a:r>
            <a:r>
              <a:rPr kumimoji="1" lang="zh-CN" altLang="en-US" baseline="0" dirty="0" smtClean="0"/>
              <a:t> </a:t>
            </a:r>
            <a:r>
              <a:rPr kumimoji="1" lang="en-US" altLang="zh-CN" baseline="0" dirty="0" smtClean="0"/>
              <a:t>part</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will</a:t>
            </a:r>
            <a:r>
              <a:rPr kumimoji="1" lang="zh-CN" altLang="en-US" baseline="0" dirty="0" smtClean="0"/>
              <a:t> </a:t>
            </a:r>
            <a:r>
              <a:rPr kumimoji="1" lang="en-US" altLang="zh-CN" baseline="0" dirty="0" smtClean="0"/>
              <a:t>also</a:t>
            </a:r>
            <a:r>
              <a:rPr kumimoji="1" lang="zh-CN" altLang="en-US" baseline="0" dirty="0" smtClean="0"/>
              <a:t> </a:t>
            </a:r>
            <a:r>
              <a:rPr kumimoji="1" lang="en-US" altLang="zh-CN" baseline="0" dirty="0" smtClean="0"/>
              <a:t>predict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traits</a:t>
            </a:r>
            <a:r>
              <a:rPr kumimoji="1" lang="zh-CN" altLang="en-US" baseline="0" dirty="0" smtClean="0"/>
              <a:t> </a:t>
            </a:r>
            <a:r>
              <a:rPr kumimoji="1" lang="en-US" altLang="zh-CN" baseline="0" dirty="0" smtClean="0"/>
              <a:t>value</a:t>
            </a:r>
            <a:r>
              <a:rPr kumimoji="1" lang="zh-CN" altLang="en-US" baseline="0" dirty="0" smtClean="0"/>
              <a:t> </a:t>
            </a:r>
            <a:r>
              <a:rPr kumimoji="1" lang="en-US" altLang="zh-CN" baseline="0" dirty="0" smtClean="0"/>
              <a:t>well.</a:t>
            </a:r>
            <a:endParaRPr kumimoji="1" lang="zh-CN" altLang="en-US" baseline="0" dirty="0" smtClean="0"/>
          </a:p>
          <a:p>
            <a:r>
              <a:rPr kumimoji="1" lang="en-US" altLang="zh-CN" baseline="0" dirty="0" smtClean="0"/>
              <a:t>But</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very</a:t>
            </a:r>
            <a:r>
              <a:rPr kumimoji="1" lang="zh-CN" altLang="en-US" baseline="0" dirty="0" smtClean="0"/>
              <a:t> </a:t>
            </a:r>
            <a:r>
              <a:rPr kumimoji="1" lang="en-US" altLang="zh-CN" baseline="0" dirty="0" smtClean="0"/>
              <a:t>difficult</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predict</a:t>
            </a:r>
            <a:r>
              <a:rPr kumimoji="1" lang="zh-CN" altLang="en-US" baseline="0" dirty="0" smtClean="0"/>
              <a:t> </a:t>
            </a:r>
            <a:r>
              <a:rPr kumimoji="1" lang="en-US" altLang="zh-CN" baseline="0" dirty="0" smtClean="0"/>
              <a:t>residuals.</a:t>
            </a:r>
            <a:r>
              <a:rPr kumimoji="1" lang="zh-CN" altLang="en-US" baseline="0" dirty="0" smtClean="0"/>
              <a:t> </a:t>
            </a:r>
            <a:r>
              <a:rPr kumimoji="1" lang="en-US" altLang="zh-CN" baseline="0" dirty="0" smtClean="0"/>
              <a:t>Remember</a:t>
            </a:r>
            <a:r>
              <a:rPr kumimoji="1" lang="zh-CN" altLang="en-US" baseline="0" dirty="0" smtClean="0"/>
              <a:t> </a:t>
            </a:r>
            <a:r>
              <a:rPr kumimoji="1" lang="en-US" altLang="zh-CN" baseline="0" dirty="0" smtClean="0"/>
              <a:t>I</a:t>
            </a:r>
            <a:r>
              <a:rPr kumimoji="1" lang="zh-CN" altLang="en-US" baseline="0" dirty="0" smtClean="0"/>
              <a:t> </a:t>
            </a:r>
            <a:r>
              <a:rPr kumimoji="1" lang="en-US" altLang="zh-CN" baseline="0" dirty="0" smtClean="0"/>
              <a:t>said</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common</a:t>
            </a:r>
            <a:r>
              <a:rPr kumimoji="1" lang="zh-CN" altLang="en-US" baseline="0" dirty="0" smtClean="0"/>
              <a:t> </a:t>
            </a:r>
            <a:r>
              <a:rPr kumimoji="1" lang="en-US" altLang="zh-CN" baseline="0" dirty="0" smtClean="0"/>
              <a:t>machine</a:t>
            </a:r>
            <a:r>
              <a:rPr kumimoji="1" lang="zh-CN" altLang="en-US" baseline="0" dirty="0" smtClean="0"/>
              <a:t> </a:t>
            </a:r>
            <a:r>
              <a:rPr kumimoji="1" lang="en-US" altLang="zh-CN" baseline="0" dirty="0" smtClean="0"/>
              <a:t>learning</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only</a:t>
            </a:r>
            <a:r>
              <a:rPr kumimoji="1" lang="zh-CN" altLang="en-US" baseline="0" dirty="0" smtClean="0"/>
              <a:t> </a:t>
            </a:r>
            <a:r>
              <a:rPr kumimoji="1" lang="en-US" altLang="zh-CN" baseline="0" dirty="0" smtClean="0"/>
              <a:t>learns</a:t>
            </a:r>
            <a:r>
              <a:rPr kumimoji="1" lang="zh-CN" altLang="en-US" baseline="0" dirty="0" smtClean="0"/>
              <a:t> </a:t>
            </a:r>
            <a:r>
              <a:rPr kumimoji="1" lang="en-US" altLang="zh-CN" baseline="0" dirty="0" smtClean="0"/>
              <a:t>parents</a:t>
            </a:r>
            <a:r>
              <a:rPr kumimoji="1" lang="zh-CN" altLang="en-US" baseline="0" dirty="0" smtClean="0"/>
              <a:t> </a:t>
            </a:r>
            <a:r>
              <a:rPr kumimoji="1" lang="en-US" altLang="zh-CN" baseline="0" dirty="0" smtClean="0"/>
              <a:t>relationship,</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I</a:t>
            </a:r>
            <a:r>
              <a:rPr kumimoji="1" lang="zh-CN" altLang="en-US" baseline="0" dirty="0" smtClean="0"/>
              <a:t> </a:t>
            </a:r>
            <a:r>
              <a:rPr kumimoji="1" lang="en-US" altLang="zh-CN" baseline="0" dirty="0" smtClean="0"/>
              <a:t>tested</a:t>
            </a:r>
            <a:r>
              <a:rPr kumimoji="1" lang="zh-CN" altLang="en-US" baseline="0" dirty="0" smtClean="0"/>
              <a:t> </a:t>
            </a:r>
            <a:r>
              <a:rPr kumimoji="1" lang="en-US" altLang="zh-CN" baseline="0" dirty="0" smtClean="0"/>
              <a:t>many</a:t>
            </a:r>
            <a:r>
              <a:rPr kumimoji="1" lang="zh-CN" altLang="en-US" baseline="0" dirty="0" smtClean="0"/>
              <a:t> </a:t>
            </a:r>
            <a:r>
              <a:rPr kumimoji="1" lang="en-US" altLang="zh-CN" baseline="0" dirty="0" smtClean="0"/>
              <a:t>machine</a:t>
            </a:r>
            <a:r>
              <a:rPr kumimoji="1" lang="zh-CN" altLang="en-US" baseline="0" dirty="0" smtClean="0"/>
              <a:t> </a:t>
            </a:r>
            <a:r>
              <a:rPr kumimoji="1" lang="en-US" altLang="zh-CN" baseline="0" dirty="0" smtClean="0"/>
              <a:t>learning</a:t>
            </a:r>
            <a:r>
              <a:rPr kumimoji="1" lang="zh-CN" altLang="en-US" baseline="0" dirty="0" smtClean="0"/>
              <a:t> </a:t>
            </a:r>
            <a:r>
              <a:rPr kumimoji="1" lang="en-US" altLang="zh-CN" baseline="0" dirty="0" smtClean="0"/>
              <a:t>models</a:t>
            </a:r>
            <a:r>
              <a:rPr kumimoji="1" lang="zh-CN" altLang="en-US" baseline="0" dirty="0" smtClean="0"/>
              <a:t> </a:t>
            </a:r>
            <a:r>
              <a:rPr kumimoji="1" lang="en-US" altLang="zh-CN" baseline="0" dirty="0" smtClean="0"/>
              <a:t>on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residual,</a:t>
            </a:r>
            <a:r>
              <a:rPr kumimoji="1" lang="zh-CN" altLang="en-US" baseline="0" dirty="0" smtClean="0"/>
              <a:t> </a:t>
            </a:r>
            <a:r>
              <a:rPr kumimoji="1" lang="en-US" altLang="zh-CN" baseline="0" dirty="0" smtClean="0"/>
              <a:t>no</a:t>
            </a:r>
            <a:r>
              <a:rPr kumimoji="1" lang="zh-CN" altLang="en-US" baseline="0" dirty="0" smtClean="0"/>
              <a:t> </a:t>
            </a:r>
            <a:r>
              <a:rPr kumimoji="1" lang="en-US" altLang="zh-CN" baseline="0" dirty="0" err="1" smtClean="0"/>
              <a:t>suprisingly</a:t>
            </a:r>
            <a:r>
              <a:rPr kumimoji="1" lang="en-US" altLang="zh-CN" baseline="0" dirty="0" smtClean="0"/>
              <a:t>,</a:t>
            </a:r>
            <a:r>
              <a:rPr kumimoji="1" lang="zh-CN" altLang="en-US" baseline="0" dirty="0" smtClean="0"/>
              <a:t> </a:t>
            </a:r>
            <a:r>
              <a:rPr kumimoji="1" lang="en-US" altLang="zh-CN" baseline="0" dirty="0" smtClean="0"/>
              <a:t>all</a:t>
            </a:r>
            <a:r>
              <a:rPr kumimoji="1" lang="zh-CN" altLang="en-US" baseline="0" dirty="0" smtClean="0"/>
              <a:t> </a:t>
            </a:r>
            <a:r>
              <a:rPr kumimoji="1" lang="en-US" altLang="zh-CN" baseline="0" dirty="0" smtClean="0"/>
              <a:t>models</a:t>
            </a:r>
            <a:r>
              <a:rPr kumimoji="1" lang="zh-CN" altLang="en-US" baseline="0" dirty="0" smtClean="0"/>
              <a:t> </a:t>
            </a:r>
            <a:r>
              <a:rPr kumimoji="1" lang="en-US" altLang="zh-CN" baseline="0" dirty="0" smtClean="0"/>
              <a:t>got</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PCC</a:t>
            </a:r>
            <a:r>
              <a:rPr kumimoji="1" lang="zh-CN" altLang="en-US" baseline="0" dirty="0" smtClean="0"/>
              <a:t> </a:t>
            </a:r>
            <a:r>
              <a:rPr kumimoji="1" lang="en-US" altLang="zh-CN" baseline="0" dirty="0" smtClean="0"/>
              <a:t>close</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zero,</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means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can’t</a:t>
            </a:r>
            <a:r>
              <a:rPr kumimoji="1" lang="zh-CN" altLang="en-US" baseline="0" dirty="0" smtClean="0"/>
              <a:t> </a:t>
            </a:r>
            <a:r>
              <a:rPr kumimoji="1" lang="en-US" altLang="zh-CN" baseline="0" dirty="0" smtClean="0"/>
              <a:t>do</a:t>
            </a:r>
            <a:r>
              <a:rPr kumimoji="1" lang="zh-CN" altLang="en-US" baseline="0" dirty="0" smtClean="0"/>
              <a:t> </a:t>
            </a:r>
            <a:r>
              <a:rPr kumimoji="1" lang="en-US" altLang="zh-CN" baseline="0" dirty="0" smtClean="0"/>
              <a:t>anything</a:t>
            </a:r>
            <a:r>
              <a:rPr kumimoji="1" lang="zh-CN" altLang="en-US" baseline="0" dirty="0" smtClean="0"/>
              <a:t> </a:t>
            </a:r>
            <a:r>
              <a:rPr kumimoji="1" lang="en-US" altLang="zh-CN" baseline="0" dirty="0" smtClean="0"/>
              <a:t>because</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can’t</a:t>
            </a:r>
            <a:r>
              <a:rPr kumimoji="1" lang="zh-CN" altLang="en-US" baseline="0" dirty="0" smtClean="0"/>
              <a:t> </a:t>
            </a:r>
            <a:r>
              <a:rPr kumimoji="1" lang="en-US" altLang="zh-CN" baseline="0" dirty="0" smtClean="0"/>
              <a:t>find</a:t>
            </a:r>
            <a:r>
              <a:rPr kumimoji="1" lang="zh-CN" altLang="en-US" baseline="0" dirty="0" smtClean="0"/>
              <a:t> </a:t>
            </a:r>
            <a:r>
              <a:rPr kumimoji="1" lang="en-US" altLang="zh-CN" baseline="0" dirty="0" smtClean="0"/>
              <a:t>causal</a:t>
            </a:r>
            <a:r>
              <a:rPr kumimoji="1" lang="zh-CN" altLang="en-US" baseline="0" dirty="0" smtClean="0"/>
              <a:t> </a:t>
            </a:r>
            <a:r>
              <a:rPr kumimoji="1" lang="en-US" altLang="zh-CN" baseline="0" dirty="0" smtClean="0"/>
              <a:t>SNPs</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predict.</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loses</a:t>
            </a:r>
            <a:r>
              <a:rPr kumimoji="1" lang="zh-CN" altLang="en-US" baseline="0" dirty="0" smtClean="0"/>
              <a:t> </a:t>
            </a:r>
            <a:r>
              <a:rPr kumimoji="1" lang="en-US" altLang="zh-CN" baseline="0" dirty="0" smtClean="0"/>
              <a:t>its</a:t>
            </a:r>
            <a:r>
              <a:rPr kumimoji="1" lang="zh-CN" altLang="en-US" baseline="0" dirty="0" smtClean="0"/>
              <a:t> </a:t>
            </a:r>
            <a:r>
              <a:rPr kumimoji="1" lang="en-US" altLang="zh-CN" baseline="0" dirty="0" smtClean="0"/>
              <a:t>ability</a:t>
            </a:r>
            <a:r>
              <a:rPr kumimoji="1" lang="zh-CN" altLang="en-US" baseline="0" dirty="0" smtClean="0"/>
              <a:t> </a:t>
            </a:r>
            <a:r>
              <a:rPr kumimoji="1" lang="en-US" altLang="zh-CN" baseline="0" dirty="0" smtClean="0"/>
              <a:t>if</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subtract</a:t>
            </a:r>
            <a:r>
              <a:rPr kumimoji="1" lang="zh-CN" altLang="en-US" baseline="0" dirty="0" smtClean="0"/>
              <a:t> </a:t>
            </a:r>
            <a:r>
              <a:rPr kumimoji="1" lang="en-US" altLang="zh-CN" baseline="0" dirty="0" smtClean="0"/>
              <a:t>parents</a:t>
            </a:r>
            <a:r>
              <a:rPr kumimoji="1" lang="zh-CN" altLang="en-US" baseline="0" dirty="0" smtClean="0"/>
              <a:t> </a:t>
            </a:r>
            <a:r>
              <a:rPr kumimoji="1" lang="en-US" altLang="zh-CN" baseline="0" dirty="0" smtClean="0"/>
              <a:t>traits’</a:t>
            </a:r>
            <a:r>
              <a:rPr kumimoji="1" lang="zh-CN" altLang="en-US" baseline="0" dirty="0" smtClean="0"/>
              <a:t> </a:t>
            </a:r>
            <a:r>
              <a:rPr kumimoji="1" lang="en-US" altLang="zh-CN" baseline="0" dirty="0" smtClean="0"/>
              <a:t>part.</a:t>
            </a:r>
            <a:endParaRPr kumimoji="1" lang="zh-CN" altLang="en-US" baseline="0" dirty="0" smtClean="0"/>
          </a:p>
          <a:p>
            <a:r>
              <a:rPr kumimoji="1" lang="en-US" altLang="zh-CN" baseline="0" dirty="0" smtClean="0"/>
              <a:t>So</a:t>
            </a:r>
            <a:r>
              <a:rPr kumimoji="1" lang="zh-CN" altLang="en-US" baseline="0" dirty="0" smtClean="0"/>
              <a:t> </a:t>
            </a:r>
            <a:r>
              <a:rPr kumimoji="1" lang="en-US" altLang="zh-CN" baseline="0" dirty="0" smtClean="0"/>
              <a:t>my</a:t>
            </a:r>
            <a:r>
              <a:rPr kumimoji="1" lang="zh-CN" altLang="en-US" baseline="0" dirty="0" smtClean="0"/>
              <a:t> </a:t>
            </a:r>
            <a:r>
              <a:rPr kumimoji="1" lang="en-US" altLang="zh-CN" baseline="0" dirty="0" smtClean="0"/>
              <a:t>next</a:t>
            </a:r>
            <a:r>
              <a:rPr kumimoji="1" lang="zh-CN" altLang="en-US" baseline="0" dirty="0" smtClean="0"/>
              <a:t> </a:t>
            </a:r>
            <a:r>
              <a:rPr kumimoji="1" lang="en-US" altLang="zh-CN" baseline="0" dirty="0" smtClean="0"/>
              <a:t>task</a:t>
            </a:r>
            <a:r>
              <a:rPr kumimoji="1" lang="zh-CN" altLang="en-US" baseline="0" dirty="0" smtClean="0"/>
              <a:t> </a:t>
            </a:r>
            <a:r>
              <a:rPr kumimoji="1" lang="en-US" altLang="zh-CN" baseline="0" dirty="0" smtClean="0"/>
              <a:t>will</a:t>
            </a:r>
            <a:r>
              <a:rPr kumimoji="1" lang="zh-CN" altLang="en-US" baseline="0" dirty="0" smtClean="0"/>
              <a:t> </a:t>
            </a:r>
            <a:r>
              <a:rPr kumimoji="1" lang="en-US" altLang="zh-CN" baseline="0" dirty="0" smtClean="0"/>
              <a:t>be</a:t>
            </a:r>
            <a:r>
              <a:rPr kumimoji="1" lang="zh-CN" altLang="en-US" baseline="0" dirty="0" smtClean="0"/>
              <a:t> </a:t>
            </a:r>
            <a:r>
              <a:rPr kumimoji="1" lang="en-US" altLang="zh-CN" baseline="0" dirty="0" smtClean="0"/>
              <a:t>finding</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designing</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good</a:t>
            </a:r>
            <a:r>
              <a:rPr kumimoji="1" lang="zh-CN" altLang="en-US" baseline="0" dirty="0" smtClean="0"/>
              <a:t> </a:t>
            </a:r>
            <a:r>
              <a:rPr kumimoji="1" lang="en-US" altLang="zh-CN" baseline="0" dirty="0" smtClean="0"/>
              <a:t>machine</a:t>
            </a:r>
            <a:r>
              <a:rPr kumimoji="1" lang="zh-CN" altLang="en-US" baseline="0" dirty="0" smtClean="0"/>
              <a:t> </a:t>
            </a:r>
            <a:r>
              <a:rPr kumimoji="1" lang="en-US" altLang="zh-CN" baseline="0" dirty="0" smtClean="0"/>
              <a:t>learning</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predict</a:t>
            </a:r>
            <a:r>
              <a:rPr kumimoji="1" lang="zh-CN" altLang="en-US" baseline="0" dirty="0" smtClean="0"/>
              <a:t> </a:t>
            </a:r>
            <a:r>
              <a:rPr kumimoji="1" lang="en-US" altLang="zh-CN" baseline="0" dirty="0" smtClean="0"/>
              <a:t>residuals</a:t>
            </a:r>
            <a:r>
              <a:rPr kumimoji="1" lang="zh-CN" altLang="en-US" baseline="0" dirty="0" smtClean="0"/>
              <a:t> </a:t>
            </a:r>
            <a:r>
              <a:rPr kumimoji="1" lang="en-US" altLang="zh-CN" baseline="0" dirty="0" smtClean="0"/>
              <a:t>well,</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example,</a:t>
            </a:r>
            <a:r>
              <a:rPr kumimoji="1" lang="zh-CN" altLang="en-US" baseline="0" dirty="0" smtClean="0"/>
              <a:t> </a:t>
            </a:r>
            <a:r>
              <a:rPr kumimoji="1" lang="en-US" altLang="zh-CN" baseline="0" dirty="0" smtClean="0"/>
              <a:t>I</a:t>
            </a:r>
            <a:r>
              <a:rPr kumimoji="1" lang="zh-CN" altLang="en-US" baseline="0" dirty="0" smtClean="0"/>
              <a:t> </a:t>
            </a:r>
            <a:r>
              <a:rPr kumimoji="1" lang="en-US" altLang="zh-CN" baseline="0" dirty="0" smtClean="0"/>
              <a:t>may</a:t>
            </a:r>
            <a:r>
              <a:rPr kumimoji="1" lang="zh-CN" altLang="en-US" baseline="0" dirty="0" smtClean="0"/>
              <a:t> </a:t>
            </a:r>
            <a:r>
              <a:rPr kumimoji="1" lang="en-US" altLang="zh-CN" baseline="0" dirty="0" smtClean="0"/>
              <a:t>design</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which</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select</a:t>
            </a:r>
            <a:r>
              <a:rPr kumimoji="1" lang="zh-CN" altLang="en-US" baseline="0" dirty="0" smtClean="0"/>
              <a:t> </a:t>
            </a:r>
            <a:r>
              <a:rPr kumimoji="1" lang="en-US" altLang="zh-CN" baseline="0" dirty="0" smtClean="0"/>
              <a:t>different</a:t>
            </a:r>
            <a:r>
              <a:rPr kumimoji="1" lang="zh-CN" altLang="en-US" baseline="0" dirty="0" smtClean="0"/>
              <a:t> </a:t>
            </a:r>
            <a:r>
              <a:rPr kumimoji="1" lang="en-US" altLang="zh-CN" baseline="0" dirty="0" smtClean="0"/>
              <a:t>SNPs</a:t>
            </a:r>
            <a:r>
              <a:rPr kumimoji="1" lang="zh-CN" altLang="en-US" baseline="0" dirty="0" smtClean="0"/>
              <a:t> </a:t>
            </a:r>
            <a:r>
              <a:rPr kumimoji="1" lang="en-US" altLang="zh-CN" baseline="0" dirty="0" smtClean="0"/>
              <a:t>when</a:t>
            </a:r>
            <a:r>
              <a:rPr kumimoji="1" lang="zh-CN" altLang="en-US" baseline="0" dirty="0" smtClean="0"/>
              <a:t> </a:t>
            </a:r>
            <a:r>
              <a:rPr kumimoji="1" lang="en-US" altLang="zh-CN" baseline="0" dirty="0" smtClean="0"/>
              <a:t>predicting</a:t>
            </a:r>
            <a:r>
              <a:rPr kumimoji="1" lang="zh-CN" altLang="en-US" baseline="0" dirty="0" smtClean="0"/>
              <a:t> </a:t>
            </a:r>
            <a:r>
              <a:rPr kumimoji="1" lang="en-US" altLang="zh-CN" baseline="0" dirty="0" smtClean="0"/>
              <a:t>different</a:t>
            </a:r>
            <a:r>
              <a:rPr kumimoji="1" lang="zh-CN" altLang="en-US" baseline="0" dirty="0" smtClean="0"/>
              <a:t> </a:t>
            </a:r>
            <a:r>
              <a:rPr kumimoji="1" lang="en-US" altLang="zh-CN" baseline="0" dirty="0" smtClean="0"/>
              <a:t>samples,</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little</a:t>
            </a:r>
            <a:r>
              <a:rPr kumimoji="1" lang="zh-CN" altLang="en-US" baseline="0" dirty="0" smtClean="0"/>
              <a:t> </a:t>
            </a:r>
            <a:r>
              <a:rPr kumimoji="1" lang="en-US" altLang="zh-CN" baseline="0" dirty="0" smtClean="0"/>
              <a:t>like</a:t>
            </a:r>
            <a:r>
              <a:rPr kumimoji="1" lang="zh-CN" altLang="en-US" baseline="0" dirty="0" smtClean="0"/>
              <a:t> </a:t>
            </a:r>
            <a:r>
              <a:rPr kumimoji="1" lang="en-US" altLang="zh-CN" baseline="0" dirty="0" smtClean="0"/>
              <a:t>boosting</a:t>
            </a:r>
            <a:r>
              <a:rPr kumimoji="1" lang="zh-CN" altLang="en-US" baseline="0" dirty="0" smtClean="0"/>
              <a:t> </a:t>
            </a:r>
            <a:r>
              <a:rPr kumimoji="1" lang="en-US" altLang="zh-CN" baseline="0" dirty="0" smtClean="0"/>
              <a:t>method</a:t>
            </a:r>
            <a:r>
              <a:rPr kumimoji="1" lang="zh-CN" altLang="en-US" baseline="0" dirty="0" smtClean="0"/>
              <a:t> </a:t>
            </a:r>
            <a:r>
              <a:rPr kumimoji="1" lang="en-US" altLang="zh-CN" baseline="0" dirty="0" smtClean="0"/>
              <a:t>but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harder</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design.</a:t>
            </a:r>
            <a:endParaRPr kumimoji="1" lang="zh-CN" altLang="en-US" baseline="0" dirty="0" smtClean="0"/>
          </a:p>
          <a:p>
            <a:r>
              <a:rPr kumimoji="1" lang="en-US" altLang="zh-CN" baseline="0" dirty="0" smtClean="0"/>
              <a:t>There</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another</a:t>
            </a:r>
            <a:r>
              <a:rPr kumimoji="1" lang="zh-CN" altLang="en-US" baseline="0" dirty="0" smtClean="0"/>
              <a:t> </a:t>
            </a:r>
            <a:r>
              <a:rPr kumimoji="1" lang="en-US" altLang="zh-CN" baseline="0" dirty="0" smtClean="0"/>
              <a:t>design</a:t>
            </a:r>
            <a:r>
              <a:rPr kumimoji="1" lang="zh-CN" altLang="en-US" baseline="0" dirty="0" smtClean="0"/>
              <a:t> </a:t>
            </a:r>
            <a:r>
              <a:rPr kumimoji="1" lang="en-US" altLang="zh-CN" baseline="0" dirty="0" smtClean="0"/>
              <a:t>I</a:t>
            </a:r>
            <a:r>
              <a:rPr kumimoji="1" lang="zh-CN" altLang="en-US" baseline="0" dirty="0" smtClean="0"/>
              <a:t> </a:t>
            </a:r>
            <a:r>
              <a:rPr kumimoji="1" lang="en-US" altLang="zh-CN" baseline="0" dirty="0" smtClean="0"/>
              <a:t>may</a:t>
            </a:r>
            <a:r>
              <a:rPr kumimoji="1" lang="zh-CN" altLang="en-US" baseline="0" dirty="0" smtClean="0"/>
              <a:t> </a:t>
            </a:r>
            <a:r>
              <a:rPr kumimoji="1" lang="en-US" altLang="zh-CN" baseline="0" dirty="0" smtClean="0"/>
              <a:t>use,</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jointly</a:t>
            </a:r>
            <a:r>
              <a:rPr kumimoji="1" lang="zh-CN" altLang="en-US" baseline="0" dirty="0" smtClean="0"/>
              <a:t> </a:t>
            </a:r>
            <a:r>
              <a:rPr kumimoji="1" lang="en-US" altLang="zh-CN" baseline="0" dirty="0" smtClean="0"/>
              <a:t>predicting</a:t>
            </a:r>
            <a:r>
              <a:rPr kumimoji="1" lang="zh-CN" altLang="en-US" baseline="0" dirty="0" smtClean="0"/>
              <a:t> </a:t>
            </a:r>
            <a:r>
              <a:rPr kumimoji="1" lang="en-US" altLang="zh-CN" baseline="0" dirty="0" smtClean="0"/>
              <a:t>multiple</a:t>
            </a:r>
            <a:r>
              <a:rPr kumimoji="1" lang="zh-CN" altLang="en-US" baseline="0" dirty="0" smtClean="0"/>
              <a:t> </a:t>
            </a:r>
            <a:r>
              <a:rPr kumimoji="1" lang="en-US" altLang="zh-CN" baseline="0" dirty="0" smtClean="0"/>
              <a:t>traits</a:t>
            </a:r>
            <a:r>
              <a:rPr kumimoji="1" lang="zh-CN" altLang="en-US" baseline="0" dirty="0" smtClean="0"/>
              <a:t> </a:t>
            </a:r>
            <a:r>
              <a:rPr kumimoji="1" lang="en-US" altLang="zh-CN" baseline="0" dirty="0" smtClean="0"/>
              <a:t>at</a:t>
            </a:r>
            <a:r>
              <a:rPr kumimoji="1" lang="zh-CN" altLang="en-US" baseline="0" dirty="0" smtClean="0"/>
              <a:t> </a:t>
            </a:r>
            <a:r>
              <a:rPr kumimoji="1" lang="en-US" altLang="zh-CN" baseline="0" dirty="0" smtClean="0"/>
              <a:t>same</a:t>
            </a:r>
            <a:r>
              <a:rPr kumimoji="1" lang="zh-CN" altLang="en-US" baseline="0" dirty="0" smtClean="0"/>
              <a:t> </a:t>
            </a:r>
            <a:r>
              <a:rPr kumimoji="1" lang="en-US" altLang="zh-CN" baseline="0" dirty="0" smtClean="0"/>
              <a:t>time,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combined</a:t>
            </a:r>
            <a:r>
              <a:rPr kumimoji="1" lang="zh-CN" altLang="en-US" baseline="0" dirty="0" smtClean="0"/>
              <a:t> </a:t>
            </a:r>
            <a:r>
              <a:rPr kumimoji="1" lang="en-US" altLang="zh-CN" baseline="0" dirty="0" smtClean="0"/>
              <a:t>traits</a:t>
            </a:r>
            <a:r>
              <a:rPr kumimoji="1" lang="zh-CN" altLang="en-US" baseline="0" dirty="0" smtClean="0"/>
              <a:t> </a:t>
            </a:r>
            <a:r>
              <a:rPr kumimoji="1" lang="en-US" altLang="zh-CN" baseline="0" dirty="0" smtClean="0"/>
              <a:t>will</a:t>
            </a:r>
            <a:r>
              <a:rPr kumimoji="1" lang="zh-CN" altLang="en-US" baseline="0" dirty="0" smtClean="0"/>
              <a:t> </a:t>
            </a:r>
            <a:r>
              <a:rPr kumimoji="1" lang="en-US" altLang="zh-CN" baseline="0" dirty="0" smtClean="0"/>
              <a:t>provide</a:t>
            </a:r>
            <a:r>
              <a:rPr kumimoji="1" lang="zh-CN" altLang="en-US" baseline="0" dirty="0" smtClean="0"/>
              <a:t> </a:t>
            </a:r>
            <a:r>
              <a:rPr kumimoji="1" lang="en-US" altLang="zh-CN" baseline="0" dirty="0" smtClean="0"/>
              <a:t>more</a:t>
            </a:r>
            <a:r>
              <a:rPr kumimoji="1" lang="zh-CN" altLang="en-US" baseline="0" dirty="0" smtClean="0"/>
              <a:t> </a:t>
            </a:r>
            <a:r>
              <a:rPr kumimoji="1" lang="en-US" altLang="zh-CN" baseline="0" dirty="0" smtClean="0"/>
              <a:t>information</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feature</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select</a:t>
            </a:r>
            <a:r>
              <a:rPr kumimoji="1" lang="zh-CN" altLang="en-US" baseline="0" dirty="0" smtClean="0"/>
              <a:t> </a:t>
            </a:r>
            <a:r>
              <a:rPr kumimoji="1" lang="en-US" altLang="zh-CN" baseline="0" dirty="0" smtClean="0"/>
              <a:t>under</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condition</a:t>
            </a:r>
            <a:r>
              <a:rPr kumimoji="1" lang="zh-CN" altLang="en-US" baseline="0" dirty="0" smtClean="0"/>
              <a:t> </a:t>
            </a:r>
            <a:r>
              <a:rPr kumimoji="1" lang="en-US" altLang="zh-CN" baseline="0" dirty="0" smtClean="0"/>
              <a:t>may</a:t>
            </a:r>
            <a:r>
              <a:rPr kumimoji="1" lang="zh-CN" altLang="en-US" baseline="0" dirty="0" smtClean="0"/>
              <a:t> </a:t>
            </a:r>
            <a:r>
              <a:rPr kumimoji="1" lang="en-US" altLang="zh-CN" baseline="0" dirty="0" smtClean="0"/>
              <a:t>be</a:t>
            </a:r>
            <a:r>
              <a:rPr kumimoji="1" lang="zh-CN" altLang="en-US" baseline="0" dirty="0" smtClean="0"/>
              <a:t> </a:t>
            </a:r>
            <a:r>
              <a:rPr kumimoji="1" lang="en-US" altLang="zh-CN" baseline="0" dirty="0" smtClean="0"/>
              <a:t>more</a:t>
            </a:r>
            <a:r>
              <a:rPr kumimoji="1" lang="zh-CN" altLang="en-US" baseline="0" dirty="0" smtClean="0"/>
              <a:t> </a:t>
            </a:r>
            <a:r>
              <a:rPr kumimoji="1" lang="en-US" altLang="zh-CN" baseline="0" dirty="0" smtClean="0"/>
              <a:t>important.</a:t>
            </a:r>
            <a:endParaRPr kumimoji="1" lang="zh-CN" altLang="en-US" baseline="0" dirty="0" smtClean="0"/>
          </a:p>
          <a:p>
            <a:r>
              <a:rPr kumimoji="1" lang="en-US" altLang="zh-CN" baseline="0" dirty="0" smtClean="0"/>
              <a:t>The</a:t>
            </a:r>
            <a:r>
              <a:rPr kumimoji="1" lang="zh-CN" altLang="en-US" baseline="0" dirty="0" smtClean="0"/>
              <a:t> </a:t>
            </a:r>
            <a:r>
              <a:rPr kumimoji="1" lang="en-US" altLang="zh-CN" baseline="0" dirty="0" smtClean="0"/>
              <a:t>project</a:t>
            </a:r>
            <a:r>
              <a:rPr kumimoji="1" lang="zh-CN" altLang="en-US" baseline="0" dirty="0" smtClean="0"/>
              <a:t> </a:t>
            </a:r>
            <a:r>
              <a:rPr kumimoji="1" lang="en-US" altLang="zh-CN" baseline="0" dirty="0" smtClean="0"/>
              <a:t>also</a:t>
            </a:r>
            <a:r>
              <a:rPr kumimoji="1" lang="zh-CN" altLang="en-US" baseline="0" dirty="0" smtClean="0"/>
              <a:t> </a:t>
            </a:r>
            <a:r>
              <a:rPr kumimoji="1" lang="en-US" altLang="zh-CN" baseline="0" dirty="0" smtClean="0"/>
              <a:t>has</a:t>
            </a:r>
            <a:r>
              <a:rPr kumimoji="1" lang="zh-CN" altLang="en-US" baseline="0" dirty="0" smtClean="0"/>
              <a:t> </a:t>
            </a:r>
            <a:r>
              <a:rPr kumimoji="1" lang="en-US" altLang="zh-CN" baseline="0" dirty="0" smtClean="0"/>
              <a:t>other</a:t>
            </a:r>
            <a:r>
              <a:rPr kumimoji="1" lang="zh-CN" altLang="en-US" baseline="0" dirty="0" smtClean="0"/>
              <a:t> </a:t>
            </a:r>
            <a:r>
              <a:rPr kumimoji="1" lang="en-US" altLang="zh-CN" baseline="0" dirty="0" smtClean="0"/>
              <a:t>goals,</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example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samples</a:t>
            </a:r>
            <a:r>
              <a:rPr kumimoji="1" lang="zh-CN" altLang="en-US" baseline="0" dirty="0" smtClean="0"/>
              <a:t> </a:t>
            </a:r>
            <a:r>
              <a:rPr kumimoji="1" lang="en-US" altLang="zh-CN" baseline="0" dirty="0" smtClean="0"/>
              <a:t>are</a:t>
            </a:r>
            <a:r>
              <a:rPr kumimoji="1" lang="zh-CN" altLang="en-US" baseline="0" dirty="0" smtClean="0"/>
              <a:t> </a:t>
            </a:r>
            <a:r>
              <a:rPr kumimoji="1" lang="en-US" altLang="zh-CN" baseline="0" dirty="0" smtClean="0"/>
              <a:t>planted</a:t>
            </a:r>
            <a:r>
              <a:rPr kumimoji="1" lang="zh-CN" altLang="en-US" baseline="0" dirty="0" smtClean="0"/>
              <a:t> </a:t>
            </a:r>
            <a:r>
              <a:rPr kumimoji="1" lang="en-US" altLang="zh-CN" baseline="0" dirty="0" smtClean="0"/>
              <a:t>on</a:t>
            </a:r>
            <a:r>
              <a:rPr kumimoji="1" lang="zh-CN" altLang="en-US" baseline="0" dirty="0" smtClean="0"/>
              <a:t> </a:t>
            </a:r>
            <a:r>
              <a:rPr kumimoji="1" lang="en-US" altLang="zh-CN" baseline="0" dirty="0" smtClean="0"/>
              <a:t>five</a:t>
            </a:r>
            <a:r>
              <a:rPr kumimoji="1" lang="zh-CN" altLang="en-US" baseline="0" dirty="0" smtClean="0"/>
              <a:t> </a:t>
            </a:r>
            <a:r>
              <a:rPr kumimoji="1" lang="en-US" altLang="zh-CN" baseline="0" dirty="0" smtClean="0"/>
              <a:t>different</a:t>
            </a:r>
            <a:r>
              <a:rPr kumimoji="1" lang="zh-CN" altLang="en-US" baseline="0" dirty="0" smtClean="0"/>
              <a:t> </a:t>
            </a:r>
            <a:r>
              <a:rPr kumimoji="1" lang="en-US" altLang="zh-CN" baseline="0" dirty="0" smtClean="0"/>
              <a:t>places,</a:t>
            </a:r>
            <a:r>
              <a:rPr kumimoji="1" lang="zh-CN" altLang="en-US" baseline="0" dirty="0" smtClean="0"/>
              <a:t> </a:t>
            </a:r>
            <a:r>
              <a:rPr kumimoji="1" lang="en-US" altLang="zh-CN" baseline="0" dirty="0" smtClean="0"/>
              <a:t>so</a:t>
            </a:r>
            <a:r>
              <a:rPr kumimoji="1" lang="zh-CN" altLang="en-US" baseline="0" dirty="0" smtClean="0"/>
              <a:t> </a:t>
            </a:r>
            <a:r>
              <a:rPr kumimoji="1" lang="en-US" altLang="zh-CN" baseline="0" dirty="0" smtClean="0"/>
              <a:t>another</a:t>
            </a:r>
            <a:r>
              <a:rPr kumimoji="1" lang="zh-CN" altLang="en-US" baseline="0" dirty="0" smtClean="0"/>
              <a:t> </a:t>
            </a:r>
            <a:r>
              <a:rPr kumimoji="1" lang="en-US" altLang="zh-CN" baseline="0" dirty="0" smtClean="0"/>
              <a:t>task</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predict</a:t>
            </a:r>
            <a:r>
              <a:rPr kumimoji="1" lang="zh-CN" altLang="en-US" baseline="0" dirty="0" smtClean="0"/>
              <a:t> </a:t>
            </a:r>
            <a:r>
              <a:rPr kumimoji="1" lang="en-US" altLang="zh-CN" baseline="0" dirty="0" smtClean="0"/>
              <a:t>traits</a:t>
            </a:r>
            <a:r>
              <a:rPr kumimoji="1" lang="zh-CN" altLang="en-US" baseline="0" dirty="0" smtClean="0"/>
              <a:t> </a:t>
            </a:r>
            <a:r>
              <a:rPr kumimoji="1" lang="en-US" altLang="zh-CN" baseline="0" dirty="0" smtClean="0"/>
              <a:t>variance</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different</a:t>
            </a:r>
            <a:r>
              <a:rPr kumimoji="1" lang="zh-CN" altLang="en-US" baseline="0" dirty="0" smtClean="0"/>
              <a:t> </a:t>
            </a:r>
            <a:r>
              <a:rPr kumimoji="1" lang="en-US" altLang="zh-CN" baseline="0" dirty="0" smtClean="0"/>
              <a:t>places,</a:t>
            </a:r>
            <a:r>
              <a:rPr kumimoji="1" lang="zh-CN" altLang="en-US" baseline="0" dirty="0" smtClean="0"/>
              <a:t> </a:t>
            </a:r>
            <a:r>
              <a:rPr kumimoji="1" lang="en-US" altLang="zh-CN" baseline="0" dirty="0" smtClean="0"/>
              <a:t>which</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also</a:t>
            </a:r>
            <a:r>
              <a:rPr kumimoji="1" lang="zh-CN" altLang="en-US" baseline="0" dirty="0" smtClean="0"/>
              <a:t> </a:t>
            </a:r>
            <a:r>
              <a:rPr kumimoji="1" lang="en-US" altLang="zh-CN" baseline="0" dirty="0" smtClean="0"/>
              <a:t>useful</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real</a:t>
            </a:r>
            <a:r>
              <a:rPr kumimoji="1" lang="zh-CN" altLang="en-US" baseline="0" dirty="0" smtClean="0"/>
              <a:t> </a:t>
            </a:r>
            <a:r>
              <a:rPr kumimoji="1" lang="en-US" altLang="zh-CN" baseline="0" dirty="0" smtClean="0"/>
              <a:t>world.</a:t>
            </a:r>
            <a:r>
              <a:rPr kumimoji="1" lang="zh-CN" altLang="en-US" baseline="0" dirty="0" smtClean="0"/>
              <a:t> </a:t>
            </a:r>
            <a:r>
              <a:rPr kumimoji="1" lang="en-US" altLang="zh-CN" baseline="0" dirty="0" smtClean="0"/>
              <a:t>But</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will</a:t>
            </a:r>
            <a:r>
              <a:rPr kumimoji="1" lang="zh-CN" altLang="en-US" baseline="0" dirty="0" smtClean="0"/>
              <a:t> </a:t>
            </a:r>
            <a:r>
              <a:rPr kumimoji="1" lang="en-US" altLang="zh-CN" baseline="0" dirty="0" smtClean="0"/>
              <a:t>be</a:t>
            </a:r>
            <a:r>
              <a:rPr kumimoji="1" lang="zh-CN" altLang="en-US" baseline="0" dirty="0" smtClean="0"/>
              <a:t> </a:t>
            </a:r>
            <a:r>
              <a:rPr kumimoji="1" lang="en-US" altLang="zh-CN" baseline="0" dirty="0" smtClean="0"/>
              <a:t>considered</a:t>
            </a:r>
            <a:r>
              <a:rPr kumimoji="1" lang="zh-CN" altLang="en-US" baseline="0" dirty="0" smtClean="0"/>
              <a:t> </a:t>
            </a:r>
            <a:r>
              <a:rPr kumimoji="1" lang="en-US" altLang="zh-CN" baseline="0" dirty="0" smtClean="0"/>
              <a:t>after</a:t>
            </a:r>
            <a:r>
              <a:rPr kumimoji="1" lang="zh-CN" altLang="en-US" baseline="0" dirty="0" smtClean="0"/>
              <a:t> </a:t>
            </a:r>
            <a:r>
              <a:rPr kumimoji="1" lang="en-US" altLang="zh-CN" baseline="0" dirty="0" smtClean="0"/>
              <a:t>solving</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current</a:t>
            </a:r>
            <a:r>
              <a:rPr kumimoji="1" lang="zh-CN" altLang="en-US" baseline="0" dirty="0" smtClean="0"/>
              <a:t> </a:t>
            </a:r>
            <a:r>
              <a:rPr kumimoji="1" lang="en-US" altLang="zh-CN" baseline="0" dirty="0" smtClean="0"/>
              <a:t>problems</a:t>
            </a:r>
            <a:endParaRPr kumimoji="1" lang="zh-CN" altLang="en-US" baseline="0" dirty="0" smtClean="0"/>
          </a:p>
          <a:p>
            <a:endParaRPr kumimoji="1" lang="zh-CN" altLang="en-US" baseline="0" dirty="0" smtClean="0"/>
          </a:p>
        </p:txBody>
      </p:sp>
      <p:sp>
        <p:nvSpPr>
          <p:cNvPr id="4" name="幻灯片编号占位符 3"/>
          <p:cNvSpPr>
            <a:spLocks noGrp="1"/>
          </p:cNvSpPr>
          <p:nvPr>
            <p:ph type="sldNum" sz="quarter" idx="10"/>
          </p:nvPr>
        </p:nvSpPr>
        <p:spPr/>
        <p:txBody>
          <a:bodyPr/>
          <a:lstStyle/>
          <a:p>
            <a:fld id="{DA1DEDEB-CDEC-B547-B9FA-8D605615F2E1}" type="slidenum">
              <a:rPr kumimoji="1" lang="zh-CN" altLang="en-US" smtClean="0"/>
              <a:t>14</a:t>
            </a:fld>
            <a:endParaRPr kumimoji="1" lang="zh-CN" altLang="en-US"/>
          </a:p>
        </p:txBody>
      </p:sp>
    </p:spTree>
    <p:extLst>
      <p:ext uri="{BB962C8B-B14F-4D97-AF65-F5344CB8AC3E}">
        <p14:creationId xmlns:p14="http://schemas.microsoft.com/office/powerpoint/2010/main" val="662285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That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brief</a:t>
            </a:r>
            <a:r>
              <a:rPr kumimoji="1" lang="zh-CN" altLang="en-US" baseline="0" dirty="0" smtClean="0"/>
              <a:t> </a:t>
            </a:r>
            <a:r>
              <a:rPr kumimoji="1" lang="en-US" altLang="zh-CN" baseline="0" dirty="0" smtClean="0"/>
              <a:t>introduction</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my</a:t>
            </a:r>
            <a:r>
              <a:rPr kumimoji="1" lang="zh-CN" altLang="en-US" baseline="0" dirty="0" smtClean="0"/>
              <a:t> </a:t>
            </a:r>
            <a:r>
              <a:rPr kumimoji="1" lang="en-US" altLang="zh-CN" baseline="0" dirty="0" smtClean="0"/>
              <a:t>current</a:t>
            </a:r>
            <a:r>
              <a:rPr kumimoji="1" lang="zh-CN" altLang="en-US" baseline="0" dirty="0" smtClean="0"/>
              <a:t> </a:t>
            </a:r>
            <a:r>
              <a:rPr kumimoji="1" lang="en-US" altLang="zh-CN" baseline="0" dirty="0" smtClean="0"/>
              <a:t>work</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some</a:t>
            </a:r>
            <a:r>
              <a:rPr kumimoji="1" lang="zh-CN" altLang="en-US" baseline="0" dirty="0" smtClean="0"/>
              <a:t> </a:t>
            </a:r>
            <a:r>
              <a:rPr kumimoji="1" lang="en-US" altLang="zh-CN" baseline="0" dirty="0" smtClean="0"/>
              <a:t>future</a:t>
            </a:r>
            <a:r>
              <a:rPr kumimoji="1" lang="zh-CN" altLang="en-US" baseline="0" dirty="0" smtClean="0"/>
              <a:t> </a:t>
            </a:r>
            <a:r>
              <a:rPr kumimoji="1" lang="en-US" altLang="zh-CN" baseline="0" dirty="0" smtClean="0"/>
              <a:t>plan</a:t>
            </a:r>
            <a:endParaRPr kumimoji="1" lang="zh-CN" altLang="en-US" dirty="0" smtClean="0"/>
          </a:p>
          <a:p>
            <a:r>
              <a:rPr kumimoji="1" lang="en-US" altLang="zh-CN" dirty="0" smtClean="0"/>
              <a:t>And</a:t>
            </a:r>
            <a:r>
              <a:rPr kumimoji="1" lang="zh-CN" altLang="en-US" dirty="0" smtClean="0"/>
              <a:t> </a:t>
            </a:r>
            <a:r>
              <a:rPr kumimoji="1" lang="en-US" altLang="zh-CN" dirty="0" smtClean="0"/>
              <a:t>I</a:t>
            </a:r>
            <a:r>
              <a:rPr kumimoji="1" lang="zh-CN" altLang="en-US" dirty="0" smtClean="0"/>
              <a:t> </a:t>
            </a:r>
            <a:r>
              <a:rPr kumimoji="1" lang="en-US" altLang="zh-CN" dirty="0" smtClean="0"/>
              <a:t>want</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thank</a:t>
            </a:r>
            <a:r>
              <a:rPr kumimoji="1" lang="zh-CN" altLang="en-US" baseline="0" dirty="0" smtClean="0"/>
              <a:t> </a:t>
            </a:r>
            <a:r>
              <a:rPr kumimoji="1" lang="en-US" altLang="zh-CN" baseline="0" dirty="0" smtClean="0"/>
              <a:t>my</a:t>
            </a:r>
            <a:r>
              <a:rPr kumimoji="1" lang="zh-CN" altLang="en-US" baseline="0" dirty="0" smtClean="0"/>
              <a:t> </a:t>
            </a:r>
            <a:r>
              <a:rPr kumimoji="1" lang="en-US" altLang="zh-CN" baseline="0" dirty="0" smtClean="0"/>
              <a:t>supervisor</a:t>
            </a:r>
            <a:r>
              <a:rPr kumimoji="1" lang="zh-CN" altLang="en-US" baseline="0" dirty="0" smtClean="0"/>
              <a:t> </a:t>
            </a:r>
            <a:r>
              <a:rPr kumimoji="1" lang="en-US" altLang="zh-CN" baseline="0" dirty="0" err="1" smtClean="0"/>
              <a:t>Zhi</a:t>
            </a:r>
            <a:r>
              <a:rPr kumimoji="1" lang="zh-CN" altLang="en-US" baseline="0" dirty="0" smtClean="0"/>
              <a:t> </a:t>
            </a:r>
            <a:r>
              <a:rPr kumimoji="1" lang="en-US" altLang="zh-CN" baseline="0" dirty="0" err="1" smtClean="0"/>
              <a:t>lu</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his</a:t>
            </a:r>
            <a:r>
              <a:rPr kumimoji="1" lang="zh-CN" altLang="en-US" baseline="0" dirty="0" smtClean="0"/>
              <a:t> </a:t>
            </a:r>
            <a:r>
              <a:rPr kumimoji="1" lang="en-US" altLang="zh-CN" baseline="0" dirty="0" smtClean="0"/>
              <a:t>suggestions</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instructions</a:t>
            </a:r>
            <a:r>
              <a:rPr kumimoji="1" lang="zh-CN" altLang="en-US" baseline="0" dirty="0" smtClean="0"/>
              <a:t> </a:t>
            </a:r>
            <a:r>
              <a:rPr kumimoji="1" lang="en-US" altLang="zh-CN" baseline="0" dirty="0" smtClean="0"/>
              <a:t>on</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project</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thank</a:t>
            </a:r>
            <a:r>
              <a:rPr kumimoji="1" lang="zh-CN" altLang="en-US" baseline="0" dirty="0" smtClean="0"/>
              <a:t> </a:t>
            </a:r>
            <a:r>
              <a:rPr kumimoji="1" lang="en-US" altLang="zh-CN" baseline="0" dirty="0" smtClean="0"/>
              <a:t>professor</a:t>
            </a:r>
            <a:r>
              <a:rPr kumimoji="1" lang="zh-CN" altLang="en-US" baseline="0" dirty="0" smtClean="0"/>
              <a:t> </a:t>
            </a:r>
            <a:r>
              <a:rPr kumimoji="1" lang="en-US" altLang="zh-CN" baseline="0" dirty="0" err="1" smtClean="0"/>
              <a:t>jianbing</a:t>
            </a:r>
            <a:r>
              <a:rPr kumimoji="1" lang="zh-CN" altLang="en-US" baseline="0" dirty="0" smtClean="0"/>
              <a:t> </a:t>
            </a:r>
            <a:r>
              <a:rPr kumimoji="1" lang="en-US" altLang="zh-CN" baseline="0" dirty="0" err="1" smtClean="0"/>
              <a:t>yan</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his</a:t>
            </a:r>
            <a:r>
              <a:rPr kumimoji="1" lang="zh-CN" altLang="en-US" baseline="0" dirty="0" smtClean="0"/>
              <a:t> </a:t>
            </a:r>
            <a:r>
              <a:rPr kumimoji="1" lang="en-US" altLang="zh-CN" baseline="0" dirty="0" smtClean="0"/>
              <a:t>big</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his</a:t>
            </a:r>
            <a:r>
              <a:rPr kumimoji="1" lang="zh-CN" altLang="en-US" baseline="0" dirty="0" smtClean="0"/>
              <a:t> </a:t>
            </a:r>
            <a:r>
              <a:rPr kumimoji="1" lang="en-US" altLang="zh-CN" baseline="0" dirty="0" smtClean="0"/>
              <a:t>suggestions</a:t>
            </a:r>
            <a:r>
              <a:rPr kumimoji="1" lang="zh-CN" altLang="en-US" baseline="0" dirty="0" smtClean="0"/>
              <a:t> </a:t>
            </a:r>
            <a:r>
              <a:rPr kumimoji="1" lang="en-US" altLang="zh-CN" baseline="0" dirty="0" smtClean="0"/>
              <a:t>on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project.</a:t>
            </a:r>
            <a:r>
              <a:rPr kumimoji="1" lang="zh-CN" altLang="en-US" baseline="0" dirty="0" smtClean="0"/>
              <a:t> </a:t>
            </a:r>
          </a:p>
          <a:p>
            <a:r>
              <a:rPr kumimoji="1" lang="en-US" altLang="zh-CN" baseline="0" dirty="0" smtClean="0"/>
              <a:t>Also</a:t>
            </a:r>
            <a:r>
              <a:rPr kumimoji="1" lang="zh-CN" altLang="en-US" baseline="0" dirty="0" smtClean="0"/>
              <a:t> </a:t>
            </a:r>
            <a:r>
              <a:rPr kumimoji="1" lang="en-US" altLang="zh-CN" baseline="0" dirty="0" smtClean="0"/>
              <a:t>I</a:t>
            </a:r>
            <a:r>
              <a:rPr kumimoji="1" lang="zh-CN" altLang="en-US" baseline="0" dirty="0" smtClean="0"/>
              <a:t> </a:t>
            </a:r>
            <a:r>
              <a:rPr kumimoji="1" lang="en-US" altLang="zh-CN" baseline="0" dirty="0" smtClean="0"/>
              <a:t>want</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thank</a:t>
            </a:r>
            <a:r>
              <a:rPr kumimoji="1" lang="zh-CN" altLang="en-US" baseline="0" dirty="0" smtClean="0"/>
              <a:t> </a:t>
            </a:r>
            <a:r>
              <a:rPr kumimoji="1" lang="en-US" altLang="zh-CN" baseline="0" dirty="0" err="1" smtClean="0"/>
              <a:t>xuetang</a:t>
            </a:r>
            <a:r>
              <a:rPr kumimoji="1" lang="zh-CN" altLang="en-US" baseline="0" dirty="0" smtClean="0"/>
              <a:t> </a:t>
            </a:r>
            <a:r>
              <a:rPr kumimoji="1" lang="en-US" altLang="zh-CN" baseline="0" dirty="0" smtClean="0"/>
              <a:t>program</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giving</a:t>
            </a:r>
            <a:r>
              <a:rPr kumimoji="1" lang="zh-CN" altLang="en-US" baseline="0" dirty="0" smtClean="0"/>
              <a:t> </a:t>
            </a:r>
            <a:r>
              <a:rPr kumimoji="1" lang="en-US" altLang="zh-CN" baseline="0" dirty="0" smtClean="0"/>
              <a:t>me</a:t>
            </a:r>
            <a:r>
              <a:rPr kumimoji="1" lang="zh-CN" altLang="en-US" baseline="0" dirty="0" smtClean="0"/>
              <a:t> </a:t>
            </a:r>
            <a:r>
              <a:rPr kumimoji="1" lang="en-US" altLang="zh-CN" baseline="0" dirty="0" smtClean="0"/>
              <a:t>an</a:t>
            </a:r>
            <a:r>
              <a:rPr kumimoji="1" lang="zh-CN" altLang="en-US" baseline="0" dirty="0" smtClean="0"/>
              <a:t> </a:t>
            </a:r>
            <a:r>
              <a:rPr kumimoji="1" lang="en-US" altLang="zh-CN" baseline="0" dirty="0" smtClean="0"/>
              <a:t>opportunity to</a:t>
            </a:r>
            <a:r>
              <a:rPr kumimoji="1" lang="zh-CN" altLang="en-US" baseline="0" dirty="0" smtClean="0"/>
              <a:t> </a:t>
            </a:r>
            <a:r>
              <a:rPr kumimoji="1" lang="en-US" altLang="zh-CN" baseline="0" dirty="0" smtClean="0"/>
              <a:t>do</a:t>
            </a:r>
            <a:r>
              <a:rPr kumimoji="1" lang="zh-CN" altLang="en-US" baseline="0" dirty="0" smtClean="0"/>
              <a:t> </a:t>
            </a:r>
            <a:r>
              <a:rPr kumimoji="1" lang="en-US" altLang="zh-CN" baseline="0" dirty="0" smtClean="0"/>
              <a:t>many</a:t>
            </a:r>
            <a:r>
              <a:rPr kumimoji="1" lang="zh-CN" altLang="en-US" baseline="0" dirty="0" smtClean="0"/>
              <a:t> </a:t>
            </a:r>
            <a:r>
              <a:rPr kumimoji="1" lang="en-US" altLang="zh-CN" baseline="0" dirty="0" smtClean="0"/>
              <a:t>interesting</a:t>
            </a:r>
            <a:r>
              <a:rPr kumimoji="1" lang="zh-CN" altLang="en-US" baseline="0" dirty="0" smtClean="0"/>
              <a:t> </a:t>
            </a:r>
            <a:r>
              <a:rPr kumimoji="1" lang="en-US" altLang="zh-CN" baseline="0" dirty="0" smtClean="0"/>
              <a:t>work</a:t>
            </a:r>
            <a:r>
              <a:rPr kumimoji="1" lang="zh-CN" altLang="en-US" baseline="0" dirty="0" smtClean="0"/>
              <a:t> </a:t>
            </a:r>
            <a:r>
              <a:rPr kumimoji="1" lang="en-US" altLang="zh-CN" baseline="0" dirty="0" smtClean="0"/>
              <a:t>freely.</a:t>
            </a:r>
            <a:endParaRPr kumimoji="1" lang="zh-CN" altLang="en-US" baseline="0" dirty="0" smtClean="0"/>
          </a:p>
          <a:p>
            <a:r>
              <a:rPr kumimoji="1" lang="en-US" altLang="zh-CN" baseline="0" dirty="0" smtClean="0"/>
              <a:t>And</a:t>
            </a:r>
            <a:r>
              <a:rPr kumimoji="1" lang="zh-CN" altLang="en-US" baseline="0" dirty="0" smtClean="0"/>
              <a:t> </a:t>
            </a:r>
            <a:r>
              <a:rPr kumimoji="1" lang="en-US" altLang="zh-CN" baseline="0" dirty="0" smtClean="0"/>
              <a:t>thank</a:t>
            </a:r>
            <a:r>
              <a:rPr kumimoji="1" lang="zh-CN" altLang="en-US" baseline="0" dirty="0" smtClean="0"/>
              <a:t> </a:t>
            </a:r>
            <a:r>
              <a:rPr kumimoji="1" lang="en-US" altLang="zh-CN" baseline="0" dirty="0" smtClean="0"/>
              <a:t>you</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listening,</a:t>
            </a:r>
            <a:r>
              <a:rPr kumimoji="1" lang="zh-CN" altLang="en-US" baseline="0" dirty="0" smtClean="0"/>
              <a:t> </a:t>
            </a:r>
            <a:r>
              <a:rPr kumimoji="1" lang="en-US" altLang="zh-CN" baseline="0" dirty="0" smtClean="0"/>
              <a:t>any</a:t>
            </a:r>
            <a:r>
              <a:rPr kumimoji="1" lang="zh-CN" altLang="en-US" baseline="0" dirty="0" smtClean="0"/>
              <a:t> </a:t>
            </a:r>
            <a:r>
              <a:rPr kumimoji="1" lang="en-US" altLang="zh-CN" baseline="0" dirty="0" smtClean="0"/>
              <a:t>questions</a:t>
            </a:r>
            <a:r>
              <a:rPr kumimoji="1" lang="zh-CN" altLang="en-US" baseline="0" dirty="0" smtClean="0"/>
              <a:t> </a:t>
            </a:r>
            <a:r>
              <a:rPr kumimoji="1" lang="en-US" altLang="zh-CN" baseline="0" dirty="0" smtClean="0"/>
              <a:t>are</a:t>
            </a:r>
            <a:r>
              <a:rPr kumimoji="1" lang="zh-CN" altLang="en-US" baseline="0" dirty="0" smtClean="0"/>
              <a:t> </a:t>
            </a:r>
            <a:r>
              <a:rPr kumimoji="1" lang="en-US" altLang="zh-CN" baseline="0" dirty="0" smtClean="0"/>
              <a:t>welcome.</a:t>
            </a:r>
            <a:endParaRPr kumimoji="1" lang="zh-CN" altLang="en-US" dirty="0"/>
          </a:p>
        </p:txBody>
      </p:sp>
      <p:sp>
        <p:nvSpPr>
          <p:cNvPr id="4" name="幻灯片编号占位符 3"/>
          <p:cNvSpPr>
            <a:spLocks noGrp="1"/>
          </p:cNvSpPr>
          <p:nvPr>
            <p:ph type="sldNum" sz="quarter" idx="10"/>
          </p:nvPr>
        </p:nvSpPr>
        <p:spPr/>
        <p:txBody>
          <a:bodyPr/>
          <a:lstStyle/>
          <a:p>
            <a:fld id="{DA1DEDEB-CDEC-B547-B9FA-8D605615F2E1}" type="slidenum">
              <a:rPr kumimoji="1" lang="zh-CN" altLang="en-US" smtClean="0"/>
              <a:t>15</a:t>
            </a:fld>
            <a:endParaRPr kumimoji="1" lang="zh-CN" altLang="en-US"/>
          </a:p>
        </p:txBody>
      </p:sp>
    </p:spTree>
    <p:extLst>
      <p:ext uri="{BB962C8B-B14F-4D97-AF65-F5344CB8AC3E}">
        <p14:creationId xmlns:p14="http://schemas.microsoft.com/office/powerpoint/2010/main" val="126797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Heterosis</a:t>
            </a:r>
            <a:r>
              <a:rPr kumimoji="1" lang="zh-CN" altLang="en-US" baseline="0" dirty="0" smtClean="0"/>
              <a:t> </a:t>
            </a:r>
            <a:r>
              <a:rPr kumimoji="1" lang="en-US" altLang="zh-CN" baseline="0" dirty="0" smtClean="0"/>
              <a:t>means</a:t>
            </a:r>
            <a:r>
              <a:rPr kumimoji="1" lang="zh-CN" altLang="en-US" baseline="0" dirty="0" smtClean="0"/>
              <a:t> </a:t>
            </a:r>
            <a:r>
              <a:rPr kumimoji="1" lang="en-US" altLang="zh-CN" baseline="0" dirty="0" smtClean="0"/>
              <a:t>that</a:t>
            </a:r>
            <a:r>
              <a:rPr kumimoji="1" lang="zh-CN" altLang="en-US" baseline="0" dirty="0" smtClean="0"/>
              <a:t> </a:t>
            </a:r>
            <a:r>
              <a:rPr kumimoji="1" lang="en-US" altLang="zh-CN" baseline="0" dirty="0" smtClean="0"/>
              <a:t>hybrid</a:t>
            </a:r>
            <a:r>
              <a:rPr kumimoji="1" lang="zh-CN" altLang="en-US" baseline="0" dirty="0" smtClean="0"/>
              <a:t> </a:t>
            </a:r>
            <a:r>
              <a:rPr kumimoji="1" lang="en-US" altLang="zh-CN" baseline="0" dirty="0" smtClean="0"/>
              <a:t>offspring</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improved</a:t>
            </a:r>
            <a:r>
              <a:rPr kumimoji="1" lang="zh-CN" altLang="en-US" baseline="0" dirty="0" smtClean="0"/>
              <a:t> </a:t>
            </a:r>
            <a:r>
              <a:rPr kumimoji="1" lang="en-US" altLang="zh-CN" baseline="0" dirty="0" smtClean="0"/>
              <a:t>biological</a:t>
            </a:r>
            <a:r>
              <a:rPr kumimoji="1" lang="zh-CN" altLang="en-US" baseline="0" dirty="0" smtClean="0"/>
              <a:t> </a:t>
            </a:r>
            <a:r>
              <a:rPr kumimoji="1" lang="en-US" altLang="zh-CN" baseline="0" dirty="0" smtClean="0"/>
              <a:t>quality</a:t>
            </a:r>
            <a:r>
              <a:rPr kumimoji="1" lang="zh-CN" altLang="en-US" baseline="0" dirty="0" smtClean="0"/>
              <a:t> </a:t>
            </a:r>
            <a:r>
              <a:rPr kumimoji="1" lang="en-US" altLang="zh-CN" baseline="0" dirty="0" smtClean="0"/>
              <a:t>than</a:t>
            </a:r>
            <a:r>
              <a:rPr kumimoji="1" lang="zh-CN" altLang="en-US" baseline="0" dirty="0" smtClean="0"/>
              <a:t> </a:t>
            </a:r>
            <a:r>
              <a:rPr kumimoji="1" lang="en-US" altLang="zh-CN" baseline="0" dirty="0" smtClean="0"/>
              <a:t>its</a:t>
            </a:r>
            <a:r>
              <a:rPr kumimoji="1" lang="zh-CN" altLang="en-US" baseline="0" dirty="0" smtClean="0"/>
              <a:t> </a:t>
            </a:r>
            <a:r>
              <a:rPr kumimoji="1" lang="en-US" altLang="zh-CN" baseline="0" dirty="0" smtClean="0"/>
              <a:t>parents.</a:t>
            </a: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Modern corn</a:t>
            </a:r>
            <a:r>
              <a:rPr lang="zh-CN" altLang="en-US" dirty="0" smtClean="0"/>
              <a:t> </a:t>
            </a:r>
            <a:r>
              <a:rPr lang="en-US" altLang="zh-CN" dirty="0" smtClean="0"/>
              <a:t>(maize) hybrids substantially </a:t>
            </a:r>
            <a:r>
              <a:rPr lang="en-US" altLang="zh-CN" dirty="0" err="1" smtClean="0"/>
              <a:t>outyield</a:t>
            </a:r>
            <a:r>
              <a:rPr lang="en-US" altLang="zh-CN" dirty="0" smtClean="0"/>
              <a:t> conventional cultivars &amp;</a:t>
            </a:r>
            <a:r>
              <a:rPr lang="zh-CN" altLang="en-US" dirty="0" smtClean="0"/>
              <a:t> </a:t>
            </a:r>
            <a:r>
              <a:rPr lang="en-US" altLang="zh-CN" dirty="0" smtClean="0"/>
              <a:t>respond better to fertilizer.</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Computational</a:t>
            </a:r>
            <a:r>
              <a:rPr kumimoji="1" lang="zh-CN" altLang="en-US" dirty="0" smtClean="0"/>
              <a:t> </a:t>
            </a:r>
            <a:r>
              <a:rPr kumimoji="1" lang="en-US" altLang="zh-CN" dirty="0" smtClean="0"/>
              <a:t>methods</a:t>
            </a:r>
            <a:r>
              <a:rPr kumimoji="1" lang="zh-CN" altLang="en-US" dirty="0" smtClean="0"/>
              <a:t> </a:t>
            </a:r>
            <a:r>
              <a:rPr kumimoji="1" lang="en-US" altLang="zh-CN" dirty="0" smtClean="0"/>
              <a:t>including</a:t>
            </a:r>
            <a:r>
              <a:rPr kumimoji="1" lang="zh-CN" altLang="en-US" dirty="0" smtClean="0"/>
              <a:t> </a:t>
            </a:r>
            <a:r>
              <a:rPr kumimoji="1" lang="en-US" altLang="zh-CN" dirty="0" smtClean="0"/>
              <a:t>machine</a:t>
            </a:r>
            <a:r>
              <a:rPr kumimoji="1" lang="zh-CN" altLang="en-US" dirty="0" smtClean="0"/>
              <a:t> </a:t>
            </a:r>
            <a:r>
              <a:rPr kumimoji="1" lang="en-US" altLang="zh-CN" dirty="0" smtClean="0"/>
              <a:t>learning</a:t>
            </a:r>
            <a:r>
              <a:rPr kumimoji="1" lang="zh-CN" altLang="en-US" dirty="0" smtClean="0"/>
              <a:t> </a:t>
            </a:r>
            <a:r>
              <a:rPr kumimoji="1" lang="en-US" altLang="zh-CN" dirty="0" smtClean="0"/>
              <a:t>is</a:t>
            </a:r>
            <a:r>
              <a:rPr kumimoji="1" lang="zh-CN" altLang="en-US" dirty="0" smtClean="0"/>
              <a:t> </a:t>
            </a:r>
            <a:r>
              <a:rPr kumimoji="1" lang="en-US" altLang="zh-CN" dirty="0" smtClean="0"/>
              <a:t>useful</a:t>
            </a:r>
            <a:r>
              <a:rPr kumimoji="1" lang="zh-CN" altLang="en-US" dirty="0" smtClean="0"/>
              <a:t> </a:t>
            </a:r>
            <a:r>
              <a:rPr kumimoji="1" lang="en-US" altLang="zh-CN" dirty="0" smtClean="0"/>
              <a:t>in</a:t>
            </a:r>
            <a:r>
              <a:rPr kumimoji="1" lang="zh-CN" altLang="en-US" dirty="0" smtClean="0"/>
              <a:t> </a:t>
            </a:r>
            <a:r>
              <a:rPr kumimoji="1" lang="en-US" altLang="zh-CN" dirty="0" smtClean="0"/>
              <a:t>predicting</a:t>
            </a:r>
            <a:r>
              <a:rPr kumimoji="1" lang="zh-CN" altLang="en-US" dirty="0" smtClean="0"/>
              <a:t> </a:t>
            </a:r>
            <a:r>
              <a:rPr kumimoji="1" lang="en-US" altLang="zh-CN" dirty="0" smtClean="0"/>
              <a:t>quantitative</a:t>
            </a:r>
            <a:r>
              <a:rPr kumimoji="1" lang="zh-CN" altLang="en-US" dirty="0" smtClean="0"/>
              <a:t> </a:t>
            </a:r>
            <a:r>
              <a:rPr kumimoji="1" lang="en-US" altLang="zh-CN" dirty="0" smtClean="0"/>
              <a:t>traits</a:t>
            </a:r>
            <a:r>
              <a:rPr kumimoji="1" lang="zh-CN" altLang="en-US" dirty="0" smtClean="0"/>
              <a:t> </a:t>
            </a:r>
            <a:r>
              <a:rPr kumimoji="1" lang="en-US" altLang="zh-CN" dirty="0" smtClean="0"/>
              <a:t>including</a:t>
            </a:r>
            <a:r>
              <a:rPr kumimoji="1" lang="zh-CN" altLang="en-US" dirty="0" smtClean="0"/>
              <a:t> </a:t>
            </a:r>
            <a:r>
              <a:rPr kumimoji="1" lang="en-US" altLang="zh-CN" dirty="0" smtClean="0"/>
              <a:t>flowering</a:t>
            </a:r>
            <a:r>
              <a:rPr kumimoji="1" lang="zh-CN" altLang="en-US" dirty="0" smtClean="0"/>
              <a:t> </a:t>
            </a:r>
            <a:r>
              <a:rPr kumimoji="1" lang="en-US" altLang="zh-CN" dirty="0" smtClean="0"/>
              <a:t>time,</a:t>
            </a:r>
            <a:r>
              <a:rPr kumimoji="1" lang="zh-CN" altLang="en-US" dirty="0" smtClean="0"/>
              <a:t> </a:t>
            </a:r>
            <a:r>
              <a:rPr kumimoji="1" lang="en-US" altLang="zh-CN" dirty="0" err="1" smtClean="0"/>
              <a:t>heright</a:t>
            </a:r>
            <a:r>
              <a:rPr kumimoji="1" lang="zh-CN" altLang="en-US" dirty="0" smtClean="0"/>
              <a:t> </a:t>
            </a:r>
            <a:r>
              <a:rPr kumimoji="1" lang="en-US" altLang="zh-CN" dirty="0" smtClean="0"/>
              <a:t>and</a:t>
            </a:r>
            <a:r>
              <a:rPr kumimoji="1" lang="zh-CN" altLang="en-US" dirty="0" smtClean="0"/>
              <a:t> </a:t>
            </a:r>
            <a:r>
              <a:rPr kumimoji="1" lang="en-US" altLang="zh-CN" dirty="0" smtClean="0"/>
              <a:t>yield.</a:t>
            </a:r>
            <a:r>
              <a:rPr kumimoji="1" lang="zh-CN" altLang="en-US" dirty="0" smtClean="0"/>
              <a:t> </a:t>
            </a:r>
            <a:r>
              <a:rPr kumimoji="1" lang="en-US" altLang="zh-CN" dirty="0" smtClean="0"/>
              <a:t>It</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reduce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field</a:t>
            </a:r>
            <a:r>
              <a:rPr kumimoji="1" lang="zh-CN" altLang="en-US" baseline="0" dirty="0" smtClean="0"/>
              <a:t> </a:t>
            </a:r>
            <a:r>
              <a:rPr kumimoji="1" lang="en-US" altLang="zh-CN" baseline="0" dirty="0" err="1" smtClean="0"/>
              <a:t>expeiments</a:t>
            </a:r>
            <a:r>
              <a:rPr kumimoji="1" lang="zh-CN" altLang="en-US" baseline="0" dirty="0" smtClean="0"/>
              <a:t> </a:t>
            </a:r>
            <a:r>
              <a:rPr kumimoji="1" lang="en-US" altLang="zh-CN" baseline="0" dirty="0" smtClean="0"/>
              <a:t>time</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money</a:t>
            </a:r>
            <a:r>
              <a:rPr kumimoji="1" lang="zh-CN" altLang="en-US" baseline="0" dirty="0" smtClean="0"/>
              <a:t> </a:t>
            </a:r>
            <a:r>
              <a:rPr kumimoji="1" lang="en-US" altLang="zh-CN" baseline="0" dirty="0" smtClean="0"/>
              <a:t>expense.</a:t>
            </a:r>
            <a:r>
              <a:rPr kumimoji="1" lang="zh-CN" altLang="en-US" baseline="0" dirty="0" smtClean="0"/>
              <a:t> </a:t>
            </a:r>
            <a:r>
              <a:rPr kumimoji="1" lang="en-US" altLang="zh-CN" baseline="0" dirty="0" smtClean="0"/>
              <a:t>Also</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may</a:t>
            </a:r>
            <a:r>
              <a:rPr kumimoji="1" lang="zh-CN" altLang="en-US" baseline="0" dirty="0" smtClean="0"/>
              <a:t> </a:t>
            </a:r>
            <a:r>
              <a:rPr kumimoji="1" lang="en-US" altLang="zh-CN" baseline="0" dirty="0" smtClean="0"/>
              <a:t>be</a:t>
            </a:r>
            <a:r>
              <a:rPr kumimoji="1" lang="zh-CN" altLang="en-US" baseline="0" dirty="0" smtClean="0"/>
              <a:t> </a:t>
            </a:r>
            <a:r>
              <a:rPr kumimoji="1" lang="en-US" altLang="zh-CN" baseline="0" dirty="0" smtClean="0"/>
              <a:t>helpful</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finding</a:t>
            </a:r>
            <a:r>
              <a:rPr kumimoji="1" lang="zh-CN" altLang="en-US" baseline="0" dirty="0" smtClean="0"/>
              <a:t> </a:t>
            </a:r>
            <a:r>
              <a:rPr kumimoji="1" lang="en-US" altLang="zh-CN" baseline="0" dirty="0" err="1" smtClean="0"/>
              <a:t>heterosis</a:t>
            </a:r>
            <a:r>
              <a:rPr kumimoji="1" lang="en-US" altLang="zh-CN" baseline="0" dirty="0" smtClean="0"/>
              <a:t>.</a:t>
            </a: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a:t>
            </a:r>
            <a:r>
              <a:rPr lang="zh-CN" altLang="en-US" dirty="0" smtClean="0"/>
              <a:t> </a:t>
            </a:r>
            <a:r>
              <a:rPr lang="en-US" altLang="zh-CN" dirty="0" smtClean="0"/>
              <a:t>data</a:t>
            </a:r>
            <a:r>
              <a:rPr lang="zh-CN" altLang="en-US" dirty="0" smtClean="0"/>
              <a:t> </a:t>
            </a:r>
            <a:r>
              <a:rPr lang="en-US" altLang="zh-CN" dirty="0" smtClean="0"/>
              <a:t>shown</a:t>
            </a:r>
            <a:r>
              <a:rPr lang="zh-CN" altLang="en-US" dirty="0" smtClean="0"/>
              <a:t> </a:t>
            </a:r>
            <a:r>
              <a:rPr lang="en-US" altLang="zh-CN" dirty="0" smtClean="0"/>
              <a:t>below</a:t>
            </a:r>
            <a:r>
              <a:rPr lang="zh-CN" altLang="en-US" dirty="0" smtClean="0"/>
              <a:t> </a:t>
            </a:r>
            <a:r>
              <a:rPr lang="en-US" altLang="zh-CN" dirty="0" smtClean="0"/>
              <a:t>is</a:t>
            </a:r>
            <a:r>
              <a:rPr lang="zh-CN" altLang="en-US" dirty="0" smtClean="0"/>
              <a:t> </a:t>
            </a:r>
            <a:r>
              <a:rPr lang="en-US" altLang="zh-CN" dirty="0" smtClean="0"/>
              <a:t>three</a:t>
            </a:r>
            <a:r>
              <a:rPr lang="zh-CN" altLang="en-US" dirty="0" smtClean="0"/>
              <a:t> </a:t>
            </a:r>
            <a:r>
              <a:rPr lang="en-US" altLang="zh-CN" dirty="0" smtClean="0"/>
              <a:t>quantitative</a:t>
            </a:r>
            <a:r>
              <a:rPr lang="zh-CN" altLang="en-US" dirty="0" smtClean="0"/>
              <a:t> </a:t>
            </a:r>
            <a:r>
              <a:rPr lang="en-US" altLang="zh-CN" dirty="0" smtClean="0"/>
              <a:t>traits</a:t>
            </a:r>
            <a:r>
              <a:rPr lang="zh-CN" altLang="en-US" dirty="0" smtClean="0"/>
              <a:t> </a:t>
            </a:r>
            <a:r>
              <a:rPr lang="en-US" altLang="zh-CN" dirty="0" smtClean="0"/>
              <a:t>after</a:t>
            </a:r>
            <a:r>
              <a:rPr lang="zh-CN" altLang="en-US" dirty="0" smtClean="0"/>
              <a:t> </a:t>
            </a:r>
            <a:r>
              <a:rPr lang="en-US" altLang="zh-CN" dirty="0" smtClean="0"/>
              <a:t>normalization.</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We</a:t>
            </a:r>
            <a:r>
              <a:rPr lang="zh-CN" altLang="en-US" baseline="0" dirty="0" smtClean="0"/>
              <a:t> </a:t>
            </a:r>
            <a:r>
              <a:rPr lang="en-US" altLang="zh-CN" baseline="0" dirty="0" smtClean="0"/>
              <a:t>would</a:t>
            </a:r>
            <a:r>
              <a:rPr lang="zh-CN" altLang="en-US" baseline="0" dirty="0" smtClean="0"/>
              <a:t> </a:t>
            </a:r>
            <a:r>
              <a:rPr lang="en-US" altLang="zh-CN" baseline="0" dirty="0" smtClean="0"/>
              <a:t>like</a:t>
            </a:r>
            <a:r>
              <a:rPr lang="zh-CN" altLang="en-US" baseline="0" dirty="0" smtClean="0"/>
              <a:t> </a:t>
            </a:r>
            <a:r>
              <a:rPr lang="en-US" altLang="zh-CN" baseline="0" dirty="0" smtClean="0"/>
              <a:t>to</a:t>
            </a:r>
            <a:r>
              <a:rPr lang="zh-CN" altLang="en-US" baseline="0" dirty="0" smtClean="0"/>
              <a:t> </a:t>
            </a:r>
            <a:r>
              <a:rPr lang="en-US" altLang="zh-CN" baseline="0" dirty="0" smtClean="0"/>
              <a:t>develop</a:t>
            </a:r>
            <a:r>
              <a:rPr lang="zh-CN" altLang="en-US" baseline="0" dirty="0" smtClean="0"/>
              <a:t> </a:t>
            </a:r>
            <a:r>
              <a:rPr lang="en-US" altLang="zh-CN" baseline="0" dirty="0" smtClean="0"/>
              <a:t>some</a:t>
            </a:r>
            <a:r>
              <a:rPr lang="zh-CN" altLang="en-US" baseline="0" dirty="0" smtClean="0"/>
              <a:t> </a:t>
            </a:r>
            <a:r>
              <a:rPr lang="en-US" altLang="zh-CN" baseline="0" dirty="0" smtClean="0"/>
              <a:t>computational</a:t>
            </a:r>
            <a:r>
              <a:rPr lang="zh-CN" altLang="en-US" baseline="0" dirty="0" smtClean="0"/>
              <a:t> </a:t>
            </a:r>
            <a:r>
              <a:rPr lang="en-US" altLang="zh-CN" baseline="0" dirty="0" smtClean="0"/>
              <a:t>model</a:t>
            </a:r>
            <a:r>
              <a:rPr lang="zh-CN" altLang="en-US" baseline="0" dirty="0" smtClean="0"/>
              <a:t> </a:t>
            </a:r>
            <a:r>
              <a:rPr lang="en-US" altLang="zh-CN" baseline="0" dirty="0" smtClean="0"/>
              <a:t>including</a:t>
            </a:r>
            <a:r>
              <a:rPr lang="zh-CN" altLang="en-US" baseline="0" dirty="0" smtClean="0"/>
              <a:t> </a:t>
            </a:r>
            <a:r>
              <a:rPr lang="en-US" altLang="zh-CN" baseline="0" dirty="0" smtClean="0"/>
              <a:t>machine</a:t>
            </a:r>
            <a:r>
              <a:rPr lang="zh-CN" altLang="en-US" baseline="0" dirty="0" smtClean="0"/>
              <a:t> </a:t>
            </a:r>
            <a:r>
              <a:rPr lang="en-US" altLang="zh-CN" baseline="0" dirty="0" smtClean="0"/>
              <a:t>learning,</a:t>
            </a:r>
            <a:r>
              <a:rPr lang="zh-CN" altLang="en-US" baseline="0" dirty="0" smtClean="0"/>
              <a:t> </a:t>
            </a:r>
            <a:r>
              <a:rPr lang="en-US" altLang="zh-CN" baseline="0" dirty="0" smtClean="0"/>
              <a:t>which</a:t>
            </a:r>
            <a:r>
              <a:rPr lang="zh-CN" altLang="en-US" baseline="0" dirty="0" smtClean="0"/>
              <a:t> </a:t>
            </a:r>
            <a:r>
              <a:rPr lang="en-US" altLang="zh-CN" baseline="0" dirty="0" smtClean="0"/>
              <a:t>is</a:t>
            </a:r>
            <a:r>
              <a:rPr lang="zh-CN" altLang="en-US" baseline="0" dirty="0" smtClean="0"/>
              <a:t> </a:t>
            </a:r>
            <a:r>
              <a:rPr lang="en-US" altLang="zh-CN" baseline="0" dirty="0" smtClean="0"/>
              <a:t>mostly</a:t>
            </a:r>
            <a:r>
              <a:rPr lang="zh-CN" altLang="en-US" baseline="0" dirty="0" smtClean="0"/>
              <a:t> </a:t>
            </a:r>
            <a:r>
              <a:rPr lang="en-US" altLang="zh-CN" baseline="0" dirty="0" smtClean="0"/>
              <a:t>data</a:t>
            </a:r>
            <a:r>
              <a:rPr lang="zh-CN" altLang="en-US" baseline="0" dirty="0" smtClean="0"/>
              <a:t> </a:t>
            </a:r>
            <a:r>
              <a:rPr lang="en-US" altLang="zh-CN" baseline="0" dirty="0" smtClean="0"/>
              <a:t>driven,</a:t>
            </a:r>
            <a:r>
              <a:rPr lang="zh-CN" altLang="en-US" baseline="0" dirty="0" smtClean="0"/>
              <a:t> </a:t>
            </a:r>
            <a:r>
              <a:rPr lang="en-US" altLang="zh-CN" baseline="0" dirty="0" smtClean="0"/>
              <a:t>to</a:t>
            </a:r>
            <a:r>
              <a:rPr lang="zh-CN" altLang="en-US" baseline="0" dirty="0" smtClean="0"/>
              <a:t> </a:t>
            </a:r>
            <a:r>
              <a:rPr lang="en-US" altLang="zh-CN" baseline="0" dirty="0" smtClean="0"/>
              <a:t>use</a:t>
            </a:r>
            <a:r>
              <a:rPr lang="zh-CN" altLang="en-US" baseline="0" dirty="0" smtClean="0"/>
              <a:t> </a:t>
            </a:r>
            <a:r>
              <a:rPr lang="en-US" altLang="zh-CN" baseline="0" dirty="0" smtClean="0"/>
              <a:t>genomic</a:t>
            </a:r>
            <a:r>
              <a:rPr lang="zh-CN" altLang="en-US" baseline="0" dirty="0" smtClean="0"/>
              <a:t> </a:t>
            </a:r>
            <a:r>
              <a:rPr lang="en-US" altLang="zh-CN" baseline="0" dirty="0" smtClean="0"/>
              <a:t>data</a:t>
            </a:r>
            <a:r>
              <a:rPr lang="zh-CN" altLang="en-US" baseline="0" dirty="0" smtClean="0"/>
              <a:t> </a:t>
            </a:r>
            <a:r>
              <a:rPr lang="en-US" altLang="zh-CN" baseline="0" dirty="0" smtClean="0"/>
              <a:t>including</a:t>
            </a:r>
            <a:r>
              <a:rPr lang="zh-CN" altLang="en-US" baseline="0" dirty="0" smtClean="0"/>
              <a:t> </a:t>
            </a:r>
            <a:r>
              <a:rPr lang="en-US" altLang="zh-CN" baseline="0" dirty="0" smtClean="0"/>
              <a:t>SNP</a:t>
            </a:r>
            <a:r>
              <a:rPr lang="zh-CN" altLang="en-US" baseline="0" dirty="0" smtClean="0"/>
              <a:t> </a:t>
            </a:r>
            <a:r>
              <a:rPr lang="en-US" altLang="zh-CN" baseline="0" dirty="0" smtClean="0"/>
              <a:t>to</a:t>
            </a:r>
            <a:r>
              <a:rPr lang="zh-CN" altLang="en-US" baseline="0" dirty="0" smtClean="0"/>
              <a:t> </a:t>
            </a:r>
            <a:r>
              <a:rPr lang="en-US" altLang="zh-CN" baseline="0" dirty="0" smtClean="0"/>
              <a:t>predict</a:t>
            </a:r>
            <a:r>
              <a:rPr lang="zh-CN" altLang="en-US" baseline="0" dirty="0" smtClean="0"/>
              <a:t> </a:t>
            </a:r>
            <a:r>
              <a:rPr lang="en-US" altLang="zh-CN" baseline="0" dirty="0" smtClean="0"/>
              <a:t>traits.</a:t>
            </a:r>
            <a:r>
              <a:rPr lang="zh-CN" altLang="en-US" baseline="0" dirty="0" smtClean="0"/>
              <a:t> </a:t>
            </a:r>
            <a:r>
              <a:rPr lang="en-US" altLang="zh-CN" baseline="0" dirty="0" smtClean="0"/>
              <a:t>In</a:t>
            </a:r>
            <a:r>
              <a:rPr lang="zh-CN" altLang="en-US" baseline="0" dirty="0" smtClean="0"/>
              <a:t> </a:t>
            </a:r>
            <a:r>
              <a:rPr lang="en-US" altLang="zh-CN" baseline="0" dirty="0" smtClean="0"/>
              <a:t>machine</a:t>
            </a:r>
            <a:r>
              <a:rPr lang="zh-CN" altLang="en-US" baseline="0" dirty="0" smtClean="0"/>
              <a:t> </a:t>
            </a:r>
            <a:r>
              <a:rPr lang="en-US" altLang="zh-CN" baseline="0" dirty="0" smtClean="0"/>
              <a:t>learning</a:t>
            </a:r>
            <a:r>
              <a:rPr lang="zh-CN" altLang="en-US" baseline="0" dirty="0" smtClean="0"/>
              <a:t> </a:t>
            </a:r>
            <a:r>
              <a:rPr lang="en-US" altLang="zh-CN" baseline="0" dirty="0" smtClean="0"/>
              <a:t>field</a:t>
            </a:r>
            <a:r>
              <a:rPr lang="zh-CN" altLang="en-US" baseline="0" dirty="0" smtClean="0"/>
              <a:t> </a:t>
            </a:r>
            <a:r>
              <a:rPr lang="en-US" altLang="zh-CN" baseline="0" dirty="0" smtClean="0"/>
              <a:t>people</a:t>
            </a:r>
            <a:r>
              <a:rPr lang="zh-CN" altLang="en-US" baseline="0" dirty="0" smtClean="0"/>
              <a:t> </a:t>
            </a:r>
            <a:r>
              <a:rPr lang="en-US" altLang="zh-CN" baseline="0" dirty="0" smtClean="0"/>
              <a:t>always</a:t>
            </a:r>
            <a:r>
              <a:rPr lang="zh-CN" altLang="en-US" baseline="0" dirty="0" smtClean="0"/>
              <a:t> </a:t>
            </a:r>
            <a:r>
              <a:rPr lang="en-US" altLang="zh-CN" baseline="0" dirty="0" smtClean="0"/>
              <a:t>want</a:t>
            </a:r>
            <a:r>
              <a:rPr lang="zh-CN" altLang="en-US" baseline="0" dirty="0" smtClean="0"/>
              <a:t> </a:t>
            </a:r>
            <a:r>
              <a:rPr lang="en-US" altLang="zh-CN" baseline="0" dirty="0" smtClean="0"/>
              <a:t>their</a:t>
            </a:r>
            <a:r>
              <a:rPr lang="zh-CN" altLang="en-US" baseline="0" dirty="0" smtClean="0"/>
              <a:t> </a:t>
            </a:r>
            <a:r>
              <a:rPr lang="en-US" altLang="zh-CN" baseline="0" dirty="0" smtClean="0"/>
              <a:t>statistical</a:t>
            </a:r>
            <a:r>
              <a:rPr lang="zh-CN" altLang="en-US" baseline="0" dirty="0" smtClean="0"/>
              <a:t> </a:t>
            </a:r>
            <a:r>
              <a:rPr lang="en-US" altLang="zh-CN" baseline="0" dirty="0" smtClean="0"/>
              <a:t>model</a:t>
            </a:r>
            <a:r>
              <a:rPr lang="zh-CN" altLang="en-US" baseline="0" dirty="0" smtClean="0"/>
              <a:t> </a:t>
            </a:r>
            <a:r>
              <a:rPr lang="en-US" altLang="zh-CN" baseline="0" dirty="0" smtClean="0"/>
              <a:t>use</a:t>
            </a:r>
            <a:r>
              <a:rPr lang="zh-CN" altLang="en-US" baseline="0" dirty="0" smtClean="0"/>
              <a:t>  </a:t>
            </a:r>
            <a:r>
              <a:rPr lang="en-US" altLang="zh-CN" baseline="0" dirty="0" smtClean="0"/>
              <a:t>as</a:t>
            </a:r>
            <a:r>
              <a:rPr lang="zh-CN" altLang="en-US" baseline="0" dirty="0" smtClean="0"/>
              <a:t> </a:t>
            </a:r>
            <a:r>
              <a:rPr lang="en-US" altLang="zh-CN" baseline="0" dirty="0" smtClean="0"/>
              <a:t>few</a:t>
            </a:r>
            <a:r>
              <a:rPr lang="zh-CN" altLang="en-US" baseline="0" dirty="0" smtClean="0"/>
              <a:t> </a:t>
            </a:r>
            <a:r>
              <a:rPr lang="en-US" altLang="zh-CN" baseline="0" dirty="0" smtClean="0"/>
              <a:t>prior</a:t>
            </a:r>
            <a:r>
              <a:rPr lang="zh-CN" altLang="en-US" baseline="0" dirty="0" smtClean="0"/>
              <a:t> </a:t>
            </a:r>
            <a:r>
              <a:rPr lang="en-US" altLang="zh-CN" baseline="0" dirty="0" smtClean="0"/>
              <a:t>knowledge</a:t>
            </a:r>
            <a:r>
              <a:rPr lang="zh-CN" altLang="en-US" baseline="0" dirty="0" smtClean="0"/>
              <a:t>  </a:t>
            </a:r>
            <a:r>
              <a:rPr lang="en-US" altLang="zh-CN" baseline="0" dirty="0" smtClean="0"/>
              <a:t>as</a:t>
            </a:r>
            <a:r>
              <a:rPr lang="zh-CN" altLang="en-US" baseline="0" dirty="0" smtClean="0"/>
              <a:t> </a:t>
            </a:r>
            <a:r>
              <a:rPr lang="en-US" altLang="zh-CN" baseline="0" dirty="0" smtClean="0"/>
              <a:t>possible.</a:t>
            </a:r>
            <a:r>
              <a:rPr lang="zh-CN" altLang="en-US" baseline="0" dirty="0" smtClean="0"/>
              <a:t> </a:t>
            </a:r>
            <a:r>
              <a:rPr lang="en-US" altLang="zh-CN" baseline="0" dirty="0" smtClean="0"/>
              <a:t>In</a:t>
            </a:r>
            <a:r>
              <a:rPr lang="zh-CN" altLang="en-US" baseline="0" dirty="0" smtClean="0"/>
              <a:t> </a:t>
            </a:r>
            <a:r>
              <a:rPr lang="en-US" altLang="zh-CN" baseline="0" dirty="0" smtClean="0"/>
              <a:t>this</a:t>
            </a:r>
            <a:r>
              <a:rPr lang="zh-CN" altLang="en-US" baseline="0" dirty="0" smtClean="0"/>
              <a:t> </a:t>
            </a:r>
            <a:r>
              <a:rPr lang="en-US" altLang="zh-CN" baseline="0" dirty="0" smtClean="0"/>
              <a:t>project</a:t>
            </a:r>
            <a:r>
              <a:rPr lang="zh-CN" altLang="en-US" baseline="0" dirty="0" smtClean="0"/>
              <a:t> </a:t>
            </a:r>
            <a:r>
              <a:rPr lang="en-US" altLang="zh-CN" baseline="0" dirty="0" smtClean="0"/>
              <a:t>I</a:t>
            </a:r>
            <a:r>
              <a:rPr lang="zh-CN" altLang="en-US" baseline="0" dirty="0" smtClean="0"/>
              <a:t> </a:t>
            </a:r>
            <a:r>
              <a:rPr lang="en-US" altLang="zh-CN" baseline="0" dirty="0" smtClean="0"/>
              <a:t>also</a:t>
            </a:r>
            <a:r>
              <a:rPr lang="zh-CN" altLang="en-US" baseline="0" dirty="0" smtClean="0"/>
              <a:t> </a:t>
            </a:r>
            <a:r>
              <a:rPr lang="en-US" altLang="zh-CN" baseline="0" dirty="0" smtClean="0"/>
              <a:t>do</a:t>
            </a:r>
            <a:r>
              <a:rPr lang="zh-CN" altLang="en-US" baseline="0" dirty="0" smtClean="0"/>
              <a:t> </a:t>
            </a:r>
            <a:r>
              <a:rPr lang="en-US" altLang="zh-CN" baseline="0" dirty="0" smtClean="0"/>
              <a:t>some</a:t>
            </a:r>
            <a:r>
              <a:rPr lang="zh-CN" altLang="en-US" baseline="0" dirty="0" smtClean="0"/>
              <a:t> </a:t>
            </a:r>
            <a:r>
              <a:rPr lang="en-US" altLang="zh-CN" baseline="0" dirty="0" smtClean="0"/>
              <a:t>purely</a:t>
            </a:r>
            <a:r>
              <a:rPr lang="zh-CN" altLang="en-US" baseline="0" dirty="0" smtClean="0"/>
              <a:t> </a:t>
            </a:r>
            <a:r>
              <a:rPr lang="en-US" altLang="zh-CN" baseline="0" dirty="0" smtClean="0"/>
              <a:t>computational</a:t>
            </a:r>
            <a:r>
              <a:rPr lang="zh-CN" altLang="en-US" baseline="0" dirty="0" smtClean="0"/>
              <a:t> </a:t>
            </a:r>
            <a:r>
              <a:rPr lang="en-US" altLang="zh-CN" baseline="0" dirty="0" smtClean="0"/>
              <a:t>work,</a:t>
            </a:r>
            <a:r>
              <a:rPr lang="zh-CN" altLang="en-US" baseline="0" dirty="0" smtClean="0"/>
              <a:t> </a:t>
            </a:r>
            <a:r>
              <a:rPr lang="en-US" altLang="zh-CN" baseline="0" dirty="0" smtClean="0"/>
              <a:t>but</a:t>
            </a:r>
            <a:r>
              <a:rPr lang="zh-CN" altLang="en-US" baseline="0" dirty="0" smtClean="0"/>
              <a:t> </a:t>
            </a:r>
            <a:r>
              <a:rPr lang="en-US" altLang="zh-CN" baseline="0" dirty="0" smtClean="0"/>
              <a:t>during</a:t>
            </a:r>
            <a:r>
              <a:rPr lang="zh-CN" altLang="en-US" baseline="0" dirty="0" smtClean="0"/>
              <a:t> </a:t>
            </a:r>
            <a:r>
              <a:rPr lang="en-US" altLang="zh-CN" baseline="0" dirty="0" smtClean="0"/>
              <a:t>the</a:t>
            </a:r>
            <a:r>
              <a:rPr lang="zh-CN" altLang="en-US" baseline="0" dirty="0" smtClean="0"/>
              <a:t> </a:t>
            </a:r>
            <a:r>
              <a:rPr lang="en-US" altLang="zh-CN" baseline="0" dirty="0" smtClean="0"/>
              <a:t>research</a:t>
            </a:r>
            <a:r>
              <a:rPr lang="zh-CN" altLang="en-US" baseline="0" dirty="0" smtClean="0"/>
              <a:t> </a:t>
            </a:r>
            <a:r>
              <a:rPr lang="en-US" altLang="zh-CN" baseline="0" dirty="0" smtClean="0"/>
              <a:t>I</a:t>
            </a:r>
            <a:r>
              <a:rPr lang="zh-CN" altLang="en-US" baseline="0" dirty="0" smtClean="0"/>
              <a:t> </a:t>
            </a:r>
            <a:r>
              <a:rPr lang="en-US" altLang="zh-CN" baseline="0" dirty="0" smtClean="0"/>
              <a:t>also</a:t>
            </a:r>
            <a:r>
              <a:rPr lang="zh-CN" altLang="en-US" baseline="0" dirty="0" smtClean="0"/>
              <a:t> </a:t>
            </a:r>
            <a:r>
              <a:rPr lang="en-US" altLang="zh-CN" baseline="0" dirty="0" smtClean="0"/>
              <a:t>include</a:t>
            </a:r>
            <a:r>
              <a:rPr lang="zh-CN" altLang="en-US" baseline="0" dirty="0" smtClean="0"/>
              <a:t> </a:t>
            </a:r>
            <a:r>
              <a:rPr lang="en-US" altLang="zh-CN" baseline="0" dirty="0" smtClean="0"/>
              <a:t>some</a:t>
            </a:r>
            <a:r>
              <a:rPr lang="zh-CN" altLang="en-US" baseline="0" dirty="0" smtClean="0"/>
              <a:t> </a:t>
            </a:r>
            <a:r>
              <a:rPr lang="en-US" altLang="zh-CN" baseline="0" dirty="0" smtClean="0"/>
              <a:t>biological</a:t>
            </a:r>
            <a:r>
              <a:rPr lang="zh-CN" altLang="en-US" baseline="0" dirty="0" smtClean="0"/>
              <a:t> </a:t>
            </a:r>
            <a:r>
              <a:rPr lang="en-US" altLang="zh-CN" baseline="0" dirty="0" smtClean="0"/>
              <a:t>thinking</a:t>
            </a:r>
            <a:r>
              <a:rPr lang="zh-CN" altLang="en-US" baseline="0" dirty="0" smtClean="0"/>
              <a:t> </a:t>
            </a:r>
            <a:r>
              <a:rPr lang="en-US" altLang="zh-CN" baseline="0" dirty="0" smtClean="0"/>
              <a:t>and</a:t>
            </a:r>
            <a:r>
              <a:rPr lang="zh-CN" altLang="en-US" baseline="0" dirty="0" smtClean="0"/>
              <a:t> </a:t>
            </a:r>
            <a:r>
              <a:rPr lang="en-US" altLang="zh-CN" baseline="0" dirty="0" smtClean="0"/>
              <a:t>breeding</a:t>
            </a:r>
            <a:r>
              <a:rPr lang="zh-CN" altLang="en-US" baseline="0" dirty="0" smtClean="0"/>
              <a:t> </a:t>
            </a:r>
            <a:r>
              <a:rPr lang="en-US" altLang="zh-CN" baseline="0" dirty="0" smtClean="0"/>
              <a:t>knowledge</a:t>
            </a:r>
            <a:r>
              <a:rPr lang="zh-CN" altLang="en-US" baseline="0" dirty="0" smtClean="0"/>
              <a:t> </a:t>
            </a:r>
            <a:endParaRPr kumimoji="1" lang="zh-CN" altLang="en-US" dirty="0" smtClean="0"/>
          </a:p>
          <a:p>
            <a:endParaRPr kumimoji="1" lang="zh-CN" altLang="en-US" dirty="0" smtClean="0"/>
          </a:p>
          <a:p>
            <a:r>
              <a:rPr kumimoji="1" lang="en-US" altLang="zh-CN" dirty="0" smtClean="0"/>
              <a:t>Homozygote</a:t>
            </a:r>
            <a:r>
              <a:rPr kumimoji="1" lang="zh-CN" altLang="en-US" dirty="0" smtClean="0"/>
              <a:t> </a:t>
            </a:r>
            <a:r>
              <a:rPr lang="pl-PL" altLang="zh-CN" sz="1200" b="0" i="0" kern="1200" dirty="0" smtClean="0">
                <a:solidFill>
                  <a:schemeClr val="tx1"/>
                </a:solidFill>
                <a:effectLst/>
                <a:latin typeface="+mn-lt"/>
                <a:ea typeface="+mn-ea"/>
                <a:cs typeface="+mn-cs"/>
              </a:rPr>
              <a:t> </a:t>
            </a:r>
            <a:r>
              <a:rPr lang="pl-PL" altLang="zh-CN" sz="1200" b="0" i="0" kern="1200" dirty="0" err="1" smtClean="0">
                <a:solidFill>
                  <a:schemeClr val="tx1"/>
                </a:solidFill>
                <a:effectLst/>
                <a:latin typeface="+mn-lt"/>
                <a:ea typeface="+mn-ea"/>
                <a:cs typeface="+mn-cs"/>
              </a:rPr>
              <a:t>heterozygote</a:t>
            </a:r>
            <a:endParaRPr lang="zh-CN" alt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to</a:t>
            </a:r>
            <a:r>
              <a:rPr lang="zh-CN" altLang="en-US" baseline="0" dirty="0" smtClean="0"/>
              <a:t> </a:t>
            </a:r>
            <a:r>
              <a:rPr lang="en-US" altLang="zh-CN" baseline="0" dirty="0" smtClean="0"/>
              <a:t>try</a:t>
            </a:r>
            <a:r>
              <a:rPr lang="zh-CN" altLang="en-US" baseline="0" dirty="0" smtClean="0"/>
              <a:t> </a:t>
            </a:r>
            <a:r>
              <a:rPr lang="en-US" altLang="zh-CN" baseline="0" dirty="0" smtClean="0"/>
              <a:t>to</a:t>
            </a:r>
            <a:r>
              <a:rPr lang="zh-CN" altLang="en-US" baseline="0" dirty="0" smtClean="0"/>
              <a:t> </a:t>
            </a:r>
            <a:r>
              <a:rPr lang="en-US" altLang="zh-CN" baseline="0" dirty="0" smtClean="0"/>
              <a:t>predict</a:t>
            </a:r>
            <a:r>
              <a:rPr lang="zh-CN" altLang="en-US" baseline="0" dirty="0" smtClean="0"/>
              <a:t> </a:t>
            </a:r>
            <a:r>
              <a:rPr lang="en-US" altLang="zh-CN" baseline="0" dirty="0" smtClean="0"/>
              <a:t>traits</a:t>
            </a:r>
            <a:r>
              <a:rPr lang="zh-CN" altLang="en-US" baseline="0" dirty="0" smtClean="0"/>
              <a:t> </a:t>
            </a:r>
            <a:r>
              <a:rPr lang="en-US" altLang="zh-CN" baseline="0" dirty="0" smtClean="0"/>
              <a:t>better</a:t>
            </a:r>
            <a:r>
              <a:rPr lang="zh-CN" altLang="en-US" baseline="0" dirty="0" smtClean="0"/>
              <a:t> </a:t>
            </a:r>
            <a:r>
              <a:rPr lang="en-US" altLang="zh-CN" baseline="0" dirty="0" smtClean="0"/>
              <a:t>and</a:t>
            </a:r>
            <a:r>
              <a:rPr lang="zh-CN" altLang="en-US" baseline="0" dirty="0" smtClean="0"/>
              <a:t> </a:t>
            </a:r>
            <a:r>
              <a:rPr lang="en-US" altLang="zh-CN" baseline="0" dirty="0" smtClean="0"/>
              <a:t>find</a:t>
            </a:r>
            <a:r>
              <a:rPr lang="zh-CN" altLang="en-US" baseline="0" dirty="0" smtClean="0"/>
              <a:t> </a:t>
            </a:r>
            <a:r>
              <a:rPr lang="en-US" altLang="zh-CN" baseline="0" dirty="0" smtClean="0"/>
              <a:t>the</a:t>
            </a:r>
            <a:r>
              <a:rPr lang="zh-CN" altLang="en-US" baseline="0" dirty="0" smtClean="0"/>
              <a:t> </a:t>
            </a:r>
            <a:r>
              <a:rPr lang="en-US" altLang="zh-CN" baseline="0" dirty="0" err="1" smtClean="0"/>
              <a:t>heterosis</a:t>
            </a:r>
            <a:endParaRPr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DA1DEDEB-CDEC-B547-B9FA-8D605615F2E1}" type="slidenum">
              <a:rPr kumimoji="1" lang="zh-CN" altLang="en-US" smtClean="0"/>
              <a:t>2</a:t>
            </a:fld>
            <a:endParaRPr kumimoji="1" lang="zh-CN" altLang="en-US"/>
          </a:p>
        </p:txBody>
      </p:sp>
    </p:spTree>
    <p:extLst>
      <p:ext uri="{BB962C8B-B14F-4D97-AF65-F5344CB8AC3E}">
        <p14:creationId xmlns:p14="http://schemas.microsoft.com/office/powerpoint/2010/main" val="598687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a:t>
            </a:r>
            <a:r>
              <a:rPr kumimoji="1" lang="zh-CN" altLang="en-US" dirty="0" smtClean="0"/>
              <a:t> </a:t>
            </a:r>
            <a:r>
              <a:rPr kumimoji="1" lang="en-US" altLang="zh-CN" dirty="0" smtClean="0"/>
              <a:t>project</a:t>
            </a:r>
            <a:r>
              <a:rPr kumimoji="1" lang="zh-CN" altLang="en-US" dirty="0" smtClean="0"/>
              <a:t> </a:t>
            </a:r>
            <a:r>
              <a:rPr kumimoji="1" lang="en-US" altLang="zh-CN" dirty="0" smtClean="0"/>
              <a:t>is</a:t>
            </a:r>
            <a:r>
              <a:rPr kumimoji="1" lang="zh-CN" altLang="en-US" dirty="0" smtClean="0"/>
              <a:t> </a:t>
            </a:r>
            <a:r>
              <a:rPr kumimoji="1" lang="en-US" altLang="zh-CN" dirty="0" smtClean="0"/>
              <a:t>designed</a:t>
            </a:r>
            <a:r>
              <a:rPr kumimoji="1" lang="zh-CN" altLang="en-US" dirty="0" smtClean="0"/>
              <a:t> </a:t>
            </a:r>
            <a:r>
              <a:rPr kumimoji="1" lang="en-US" altLang="zh-CN" dirty="0" smtClean="0"/>
              <a:t>as</a:t>
            </a:r>
            <a:r>
              <a:rPr kumimoji="1" lang="zh-CN" altLang="en-US" dirty="0" smtClean="0"/>
              <a:t> </a:t>
            </a:r>
            <a:r>
              <a:rPr kumimoji="1" lang="en-US" altLang="zh-CN" dirty="0" smtClean="0"/>
              <a:t>follows</a:t>
            </a:r>
            <a:r>
              <a:rPr kumimoji="1" lang="zh-CN" altLang="en-US" dirty="0" smtClean="0"/>
              <a:t> </a:t>
            </a:r>
            <a:r>
              <a:rPr kumimoji="1" lang="en-US" altLang="zh-CN" dirty="0" smtClean="0"/>
              <a:t>,first</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will</a:t>
            </a:r>
            <a:r>
              <a:rPr kumimoji="1" lang="zh-CN" altLang="en-US" baseline="0" dirty="0" smtClean="0"/>
              <a:t> </a:t>
            </a:r>
            <a:r>
              <a:rPr kumimoji="1" lang="en-US" altLang="zh-CN" baseline="0" dirty="0" smtClean="0"/>
              <a:t>use</a:t>
            </a:r>
            <a:r>
              <a:rPr kumimoji="1" lang="zh-CN" altLang="en-US" baseline="0" dirty="0" smtClean="0"/>
              <a:t> </a:t>
            </a:r>
            <a:r>
              <a:rPr kumimoji="1" lang="en-US" altLang="zh-CN" baseline="0" dirty="0" smtClean="0"/>
              <a:t>hybrid</a:t>
            </a:r>
            <a:r>
              <a:rPr kumimoji="1" lang="zh-CN" altLang="en-US" baseline="0" dirty="0" smtClean="0"/>
              <a:t> </a:t>
            </a:r>
            <a:r>
              <a:rPr kumimoji="1" lang="en-US" altLang="zh-CN" baseline="0" dirty="0" smtClean="0"/>
              <a:t>samples</a:t>
            </a:r>
            <a:r>
              <a:rPr kumimoji="1" lang="zh-CN" altLang="en-US" baseline="0" dirty="0" smtClean="0"/>
              <a:t> </a:t>
            </a:r>
            <a:r>
              <a:rPr kumimoji="1" lang="en-US" altLang="zh-CN" baseline="0" dirty="0" smtClean="0"/>
              <a:t>from</a:t>
            </a:r>
            <a:r>
              <a:rPr kumimoji="1" lang="zh-CN" altLang="en-US" baseline="0" dirty="0" smtClean="0"/>
              <a:t> </a:t>
            </a:r>
            <a:r>
              <a:rPr kumimoji="1" lang="en-US" altLang="zh-CN" baseline="0" dirty="0" smtClean="0"/>
              <a:t>30</a:t>
            </a:r>
            <a:r>
              <a:rPr kumimoji="1" lang="zh-CN" altLang="en-US" baseline="0" dirty="0" smtClean="0"/>
              <a:t> </a:t>
            </a:r>
            <a:r>
              <a:rPr kumimoji="1" lang="en-US" altLang="zh-CN" baseline="0" dirty="0" smtClean="0"/>
              <a:t>inbred</a:t>
            </a:r>
            <a:r>
              <a:rPr kumimoji="1" lang="zh-CN" altLang="en-US" baseline="0" dirty="0" smtClean="0"/>
              <a:t> </a:t>
            </a:r>
            <a:r>
              <a:rPr kumimoji="1" lang="en-US" altLang="zh-CN" baseline="0" dirty="0" smtClean="0"/>
              <a:t>line</a:t>
            </a:r>
            <a:r>
              <a:rPr kumimoji="1" lang="zh-CN" altLang="en-US" baseline="0" dirty="0" smtClean="0"/>
              <a:t> </a:t>
            </a:r>
            <a:r>
              <a:rPr kumimoji="1" lang="en-US" altLang="zh-CN" baseline="0" dirty="0" smtClean="0"/>
              <a:t>cross</a:t>
            </a:r>
            <a:r>
              <a:rPr kumimoji="1" lang="zh-CN" altLang="en-US" baseline="0" dirty="0" smtClean="0"/>
              <a:t> </a:t>
            </a:r>
            <a:r>
              <a:rPr kumimoji="1" lang="en-US" altLang="zh-CN" baseline="0" dirty="0" smtClean="0"/>
              <a:t>with</a:t>
            </a:r>
            <a:r>
              <a:rPr kumimoji="1" lang="zh-CN" altLang="en-US" baseline="0" dirty="0" smtClean="0"/>
              <a:t> </a:t>
            </a:r>
            <a:r>
              <a:rPr kumimoji="1" lang="en-US" altLang="zh-CN" baseline="0" dirty="0" smtClean="0"/>
              <a:t>207</a:t>
            </a:r>
            <a:r>
              <a:rPr kumimoji="1" lang="zh-CN" altLang="en-US" baseline="0" dirty="0" smtClean="0"/>
              <a:t> </a:t>
            </a:r>
            <a:r>
              <a:rPr kumimoji="1" lang="en-US" altLang="zh-CN" baseline="0" dirty="0" smtClean="0"/>
              <a:t>inbred</a:t>
            </a:r>
            <a:r>
              <a:rPr kumimoji="1" lang="zh-CN" altLang="en-US" baseline="0" dirty="0" smtClean="0"/>
              <a:t> </a:t>
            </a:r>
            <a:r>
              <a:rPr kumimoji="1" lang="en-US" altLang="zh-CN" baseline="0" dirty="0" smtClean="0"/>
              <a:t>lines.</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do</a:t>
            </a:r>
            <a:r>
              <a:rPr kumimoji="1" lang="zh-CN" altLang="en-US" baseline="0" dirty="0" smtClean="0"/>
              <a:t> </a:t>
            </a:r>
            <a:r>
              <a:rPr kumimoji="1" lang="en-US" altLang="zh-CN" baseline="0" dirty="0" smtClean="0"/>
              <a:t>training</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test</a:t>
            </a:r>
            <a:r>
              <a:rPr kumimoji="1" lang="zh-CN" altLang="en-US" baseline="0" dirty="0" smtClean="0"/>
              <a:t> </a:t>
            </a:r>
            <a:r>
              <a:rPr kumimoji="1" lang="en-US" altLang="zh-CN" baseline="0" dirty="0" smtClean="0"/>
              <a:t>on</a:t>
            </a:r>
            <a:r>
              <a:rPr kumimoji="1" lang="zh-CN" altLang="en-US" baseline="0" dirty="0" smtClean="0"/>
              <a:t> </a:t>
            </a:r>
            <a:r>
              <a:rPr kumimoji="1" lang="en-US" altLang="zh-CN" baseline="0" dirty="0" smtClean="0"/>
              <a:t>these</a:t>
            </a:r>
            <a:r>
              <a:rPr kumimoji="1" lang="zh-CN" altLang="en-US" baseline="0" dirty="0" smtClean="0"/>
              <a:t> </a:t>
            </a:r>
            <a:r>
              <a:rPr kumimoji="1" lang="en-US" altLang="zh-CN" baseline="0" dirty="0" smtClean="0"/>
              <a:t>samples</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develop</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predict</a:t>
            </a:r>
            <a:r>
              <a:rPr kumimoji="1" lang="zh-CN" altLang="en-US" baseline="0" dirty="0" smtClean="0"/>
              <a:t> </a:t>
            </a:r>
            <a:r>
              <a:rPr kumimoji="1" lang="en-US" altLang="zh-CN" baseline="0" dirty="0" smtClean="0"/>
              <a:t>traits</a:t>
            </a:r>
            <a:r>
              <a:rPr kumimoji="1" lang="zh-CN" altLang="en-US" baseline="0" dirty="0" smtClean="0"/>
              <a:t> </a:t>
            </a:r>
            <a:r>
              <a:rPr kumimoji="1" lang="en-US" altLang="zh-CN" baseline="0" dirty="0" smtClean="0"/>
              <a:t>well.</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on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second</a:t>
            </a:r>
            <a:r>
              <a:rPr kumimoji="1" lang="zh-CN" altLang="en-US" baseline="0" dirty="0" smtClean="0"/>
              <a:t> </a:t>
            </a:r>
            <a:r>
              <a:rPr kumimoji="1" lang="en-US" altLang="zh-CN" baseline="0" dirty="0" smtClean="0"/>
              <a:t>stage</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more</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will</a:t>
            </a:r>
            <a:r>
              <a:rPr kumimoji="1" lang="zh-CN" altLang="en-US" baseline="0" dirty="0" smtClean="0"/>
              <a:t> </a:t>
            </a:r>
            <a:r>
              <a:rPr kumimoji="1" lang="en-US" altLang="zh-CN" baseline="0" dirty="0" smtClean="0"/>
              <a:t>also</a:t>
            </a:r>
            <a:r>
              <a:rPr kumimoji="1" lang="zh-CN" altLang="en-US" baseline="0" dirty="0" smtClean="0"/>
              <a:t> </a:t>
            </a:r>
            <a:r>
              <a:rPr kumimoji="1" lang="en-US" altLang="zh-CN" baseline="0" dirty="0" smtClean="0"/>
              <a:t>test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results</a:t>
            </a:r>
            <a:r>
              <a:rPr kumimoji="1" lang="zh-CN" altLang="en-US" baseline="0" dirty="0" smtClean="0"/>
              <a:t> </a:t>
            </a:r>
            <a:r>
              <a:rPr kumimoji="1" lang="en-US" altLang="zh-CN" baseline="0" dirty="0" smtClean="0"/>
              <a:t>on</a:t>
            </a:r>
            <a:r>
              <a:rPr kumimoji="1" lang="zh-CN" altLang="en-US" baseline="0" dirty="0" smtClean="0"/>
              <a:t> </a:t>
            </a:r>
            <a:r>
              <a:rPr kumimoji="1" lang="en-US" altLang="zh-CN" baseline="0" dirty="0" smtClean="0"/>
              <a:t>another</a:t>
            </a:r>
            <a:r>
              <a:rPr kumimoji="1" lang="zh-CN" altLang="en-US" baseline="0" dirty="0" smtClean="0"/>
              <a:t> </a:t>
            </a:r>
            <a:r>
              <a:rPr kumimoji="1" lang="en-US" altLang="zh-CN" baseline="0" dirty="0" smtClean="0"/>
              <a:t>1204</a:t>
            </a:r>
            <a:r>
              <a:rPr kumimoji="1" lang="zh-CN" altLang="en-US" baseline="0" dirty="0" smtClean="0"/>
              <a:t> </a:t>
            </a:r>
            <a:r>
              <a:rPr kumimoji="1" lang="en-US" altLang="zh-CN" baseline="0" dirty="0" smtClean="0"/>
              <a:t>inbred</a:t>
            </a:r>
            <a:r>
              <a:rPr kumimoji="1" lang="zh-CN" altLang="en-US" baseline="0" dirty="0" smtClean="0"/>
              <a:t> </a:t>
            </a:r>
            <a:r>
              <a:rPr kumimoji="1" lang="en-US" altLang="zh-CN" baseline="0" dirty="0" smtClean="0"/>
              <a:t>lines</a:t>
            </a:r>
            <a:r>
              <a:rPr kumimoji="1" lang="zh-CN" altLang="en-US" baseline="0" dirty="0" smtClean="0"/>
              <a:t> </a:t>
            </a:r>
            <a:r>
              <a:rPr kumimoji="1" lang="en-US" altLang="zh-CN" baseline="0" dirty="0" smtClean="0"/>
              <a:t>cross</a:t>
            </a:r>
            <a:r>
              <a:rPr kumimoji="1" lang="zh-CN" altLang="en-US" baseline="0" dirty="0" smtClean="0"/>
              <a:t> </a:t>
            </a:r>
            <a:r>
              <a:rPr kumimoji="1" lang="en-US" altLang="zh-CN" baseline="0" dirty="0" smtClean="0"/>
              <a:t>with</a:t>
            </a:r>
            <a:r>
              <a:rPr kumimoji="1" lang="zh-CN" altLang="en-US" baseline="0" dirty="0" smtClean="0"/>
              <a:t> </a:t>
            </a:r>
            <a:r>
              <a:rPr kumimoji="1" lang="en-US" altLang="zh-CN" baseline="0" dirty="0" smtClean="0"/>
              <a:t>two</a:t>
            </a:r>
            <a:r>
              <a:rPr kumimoji="1" lang="zh-CN" altLang="en-US" baseline="0" dirty="0" smtClean="0"/>
              <a:t> </a:t>
            </a:r>
            <a:r>
              <a:rPr kumimoji="1" lang="en-US" altLang="zh-CN" baseline="0" dirty="0" smtClean="0"/>
              <a:t>elite</a:t>
            </a:r>
            <a:r>
              <a:rPr kumimoji="1" lang="zh-CN" altLang="en-US" baseline="0" dirty="0" smtClean="0"/>
              <a:t> </a:t>
            </a:r>
            <a:r>
              <a:rPr kumimoji="1" lang="en-US" altLang="zh-CN" baseline="0" dirty="0" smtClean="0"/>
              <a:t>inbred</a:t>
            </a:r>
            <a:r>
              <a:rPr kumimoji="1" lang="zh-CN" altLang="en-US" baseline="0" dirty="0" smtClean="0"/>
              <a:t> </a:t>
            </a:r>
            <a:r>
              <a:rPr kumimoji="1" lang="en-US" altLang="zh-CN" baseline="0" dirty="0" smtClean="0"/>
              <a:t>lines.</a:t>
            </a:r>
            <a:endParaRPr kumimoji="1" lang="zh-CN" altLang="en-US" dirty="0"/>
          </a:p>
        </p:txBody>
      </p:sp>
      <p:sp>
        <p:nvSpPr>
          <p:cNvPr id="4" name="幻灯片编号占位符 3"/>
          <p:cNvSpPr>
            <a:spLocks noGrp="1"/>
          </p:cNvSpPr>
          <p:nvPr>
            <p:ph type="sldNum" sz="quarter" idx="10"/>
          </p:nvPr>
        </p:nvSpPr>
        <p:spPr/>
        <p:txBody>
          <a:bodyPr/>
          <a:lstStyle/>
          <a:p>
            <a:fld id="{DA1DEDEB-CDEC-B547-B9FA-8D605615F2E1}" type="slidenum">
              <a:rPr kumimoji="1" lang="zh-CN" altLang="en-US" smtClean="0"/>
              <a:t>3</a:t>
            </a:fld>
            <a:endParaRPr kumimoji="1" lang="zh-CN" altLang="en-US"/>
          </a:p>
        </p:txBody>
      </p:sp>
    </p:spTree>
    <p:extLst>
      <p:ext uri="{BB962C8B-B14F-4D97-AF65-F5344CB8AC3E}">
        <p14:creationId xmlns:p14="http://schemas.microsoft.com/office/powerpoint/2010/main" val="1680905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Here</a:t>
            </a:r>
            <a:r>
              <a:rPr kumimoji="1" lang="zh-CN" altLang="en-US" dirty="0" smtClean="0"/>
              <a:t> </a:t>
            </a:r>
            <a:r>
              <a:rPr kumimoji="1" lang="en-US" altLang="zh-CN" dirty="0" smtClean="0"/>
              <a:t>is</a:t>
            </a:r>
            <a:r>
              <a:rPr kumimoji="1" lang="zh-CN" altLang="en-US" dirty="0" smtClean="0"/>
              <a:t> </a:t>
            </a:r>
            <a:r>
              <a:rPr kumimoji="1" lang="en-US" altLang="zh-CN" dirty="0" smtClean="0"/>
              <a:t>a</a:t>
            </a:r>
            <a:r>
              <a:rPr kumimoji="1" lang="zh-CN" altLang="en-US" dirty="0" smtClean="0"/>
              <a:t> </a:t>
            </a:r>
            <a:r>
              <a:rPr kumimoji="1" lang="en-US" altLang="zh-CN" dirty="0" smtClean="0"/>
              <a:t>brief</a:t>
            </a:r>
            <a:r>
              <a:rPr kumimoji="1" lang="zh-CN" altLang="en-US" baseline="0" dirty="0" smtClean="0"/>
              <a:t> </a:t>
            </a:r>
            <a:r>
              <a:rPr kumimoji="1" lang="en-US" altLang="zh-CN" baseline="0" dirty="0" smtClean="0"/>
              <a:t>summary</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now</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6210</a:t>
            </a:r>
            <a:r>
              <a:rPr kumimoji="1" lang="zh-CN" altLang="en-US" baseline="0" dirty="0" smtClean="0"/>
              <a:t> </a:t>
            </a:r>
            <a:r>
              <a:rPr kumimoji="1" lang="en-US" altLang="zh-CN" baseline="0" dirty="0" smtClean="0"/>
              <a:t>hybrids</a:t>
            </a:r>
            <a:r>
              <a:rPr kumimoji="1" lang="zh-CN" altLang="en-US" baseline="0" dirty="0" smtClean="0"/>
              <a:t> </a:t>
            </a:r>
            <a:r>
              <a:rPr kumimoji="1" lang="en-US" altLang="zh-CN" baseline="0" dirty="0" smtClean="0"/>
              <a:t>SNP</a:t>
            </a:r>
            <a:r>
              <a:rPr kumimoji="1" lang="zh-CN" altLang="en-US" baseline="0" dirty="0" smtClean="0"/>
              <a:t> </a:t>
            </a:r>
            <a:r>
              <a:rPr kumimoji="1" lang="en-US" altLang="zh-CN" baseline="0" dirty="0" err="1" smtClean="0"/>
              <a:t>data,each</a:t>
            </a:r>
            <a:r>
              <a:rPr kumimoji="1" lang="zh-CN" altLang="en-US" baseline="0" dirty="0" smtClean="0"/>
              <a:t> </a:t>
            </a:r>
            <a:r>
              <a:rPr kumimoji="1" lang="en-US" altLang="zh-CN" baseline="0" dirty="0" smtClean="0"/>
              <a:t>sample</a:t>
            </a:r>
            <a:r>
              <a:rPr kumimoji="1" lang="zh-CN" altLang="en-US" baseline="0" dirty="0" smtClean="0"/>
              <a:t> </a:t>
            </a:r>
            <a:r>
              <a:rPr kumimoji="1" lang="en-US" altLang="zh-CN" baseline="0" dirty="0" smtClean="0"/>
              <a:t>has</a:t>
            </a:r>
            <a:r>
              <a:rPr kumimoji="1" lang="zh-CN" altLang="en-US" baseline="0" dirty="0" smtClean="0"/>
              <a:t> </a:t>
            </a:r>
            <a:r>
              <a:rPr kumimoji="1" lang="en-US" altLang="zh-CN" baseline="0" dirty="0" smtClean="0"/>
              <a:t>5.88</a:t>
            </a:r>
            <a:r>
              <a:rPr kumimoji="1" lang="zh-CN" altLang="en-US" baseline="0" dirty="0" smtClean="0"/>
              <a:t> </a:t>
            </a:r>
            <a:r>
              <a:rPr kumimoji="1" lang="en-US" altLang="zh-CN" baseline="0" dirty="0" smtClean="0"/>
              <a:t>million</a:t>
            </a:r>
            <a:r>
              <a:rPr kumimoji="1" lang="zh-CN" altLang="en-US" baseline="0" dirty="0" smtClean="0"/>
              <a:t> </a:t>
            </a:r>
            <a:r>
              <a:rPr kumimoji="1" lang="en-US" altLang="zh-CN" baseline="0" dirty="0" err="1" smtClean="0"/>
              <a:t>snp</a:t>
            </a:r>
            <a:r>
              <a:rPr kumimoji="1" lang="zh-CN" altLang="en-US" baseline="0" dirty="0" smtClean="0"/>
              <a:t> </a:t>
            </a:r>
            <a:r>
              <a:rPr kumimoji="1" lang="en-US" altLang="zh-CN" baseline="0" dirty="0" smtClean="0"/>
              <a:t>loci,</a:t>
            </a:r>
            <a:r>
              <a:rPr kumimoji="1" lang="zh-CN" altLang="en-US" baseline="0" dirty="0" smtClean="0"/>
              <a:t> </a:t>
            </a:r>
            <a:r>
              <a:rPr kumimoji="1" lang="en-US" altLang="zh-CN" baseline="0" dirty="0" smtClean="0"/>
              <a:t>three</a:t>
            </a:r>
            <a:r>
              <a:rPr kumimoji="1" lang="zh-CN" altLang="en-US" baseline="0" dirty="0" smtClean="0"/>
              <a:t> </a:t>
            </a:r>
            <a:r>
              <a:rPr kumimoji="1" lang="en-US" altLang="zh-CN" baseline="0" dirty="0" smtClean="0"/>
              <a:t>traits</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all</a:t>
            </a:r>
            <a:r>
              <a:rPr kumimoji="1" lang="zh-CN" altLang="en-US" baseline="0" dirty="0" smtClean="0"/>
              <a:t> </a:t>
            </a:r>
            <a:r>
              <a:rPr kumimoji="1" lang="en-US" altLang="zh-CN" baseline="0" dirty="0" smtClean="0"/>
              <a:t>parents</a:t>
            </a:r>
            <a:r>
              <a:rPr kumimoji="1" lang="zh-CN" altLang="en-US" baseline="0" dirty="0" smtClean="0"/>
              <a:t> </a:t>
            </a:r>
            <a:r>
              <a:rPr kumimoji="1" lang="en-US" altLang="zh-CN" baseline="0" dirty="0" smtClean="0"/>
              <a:t>SNP</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traits</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also</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5</a:t>
            </a:r>
            <a:r>
              <a:rPr kumimoji="1" lang="zh-CN" altLang="en-US" baseline="0" dirty="0" smtClean="0"/>
              <a:t> </a:t>
            </a:r>
            <a:r>
              <a:rPr kumimoji="1" lang="en-US" altLang="zh-CN" baseline="0" dirty="0" smtClean="0"/>
              <a:t>locations</a:t>
            </a:r>
            <a:r>
              <a:rPr kumimoji="1" lang="zh-CN" altLang="en-US" baseline="0" dirty="0" smtClean="0"/>
              <a:t> </a:t>
            </a:r>
            <a:r>
              <a:rPr kumimoji="1" lang="en-US" altLang="zh-CN" baseline="0" dirty="0" smtClean="0"/>
              <a:t>hybrids</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parents</a:t>
            </a:r>
            <a:r>
              <a:rPr kumimoji="1" lang="zh-CN" altLang="en-US" baseline="0" dirty="0" smtClean="0"/>
              <a:t> </a:t>
            </a:r>
            <a:r>
              <a:rPr kumimoji="1" lang="en-US" altLang="zh-CN" baseline="0" dirty="0" smtClean="0"/>
              <a:t>traits</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Later</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will</a:t>
            </a:r>
            <a:r>
              <a:rPr kumimoji="1" lang="zh-CN" altLang="en-US" baseline="0" dirty="0" smtClean="0"/>
              <a:t> </a:t>
            </a:r>
            <a:r>
              <a:rPr kumimoji="1" lang="en-US" altLang="zh-CN" baseline="0" dirty="0" smtClean="0"/>
              <a:t>get</a:t>
            </a:r>
            <a:r>
              <a:rPr kumimoji="1" lang="zh-CN" altLang="en-US" baseline="0" dirty="0" smtClean="0"/>
              <a:t> </a:t>
            </a:r>
            <a:r>
              <a:rPr kumimoji="1" lang="en-US" altLang="zh-CN" baseline="0" dirty="0" smtClean="0"/>
              <a:t>all</a:t>
            </a:r>
            <a:r>
              <a:rPr kumimoji="1" lang="zh-CN" altLang="en-US" baseline="0" dirty="0" smtClean="0"/>
              <a:t> </a:t>
            </a:r>
            <a:r>
              <a:rPr kumimoji="1" lang="en-US" altLang="zh-CN" baseline="0" dirty="0" smtClean="0"/>
              <a:t>hybrids</a:t>
            </a:r>
            <a:r>
              <a:rPr kumimoji="1" lang="zh-CN" altLang="en-US" baseline="0" dirty="0" smtClean="0"/>
              <a:t> </a:t>
            </a:r>
            <a:r>
              <a:rPr kumimoji="1" lang="en-US" altLang="zh-CN" baseline="0" dirty="0" smtClean="0"/>
              <a:t>SNP</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whole</a:t>
            </a:r>
            <a:r>
              <a:rPr kumimoji="1" lang="zh-CN" altLang="en-US" baseline="0" dirty="0" smtClean="0"/>
              <a:t> </a:t>
            </a:r>
            <a:r>
              <a:rPr kumimoji="1" lang="en-US" altLang="zh-CN" baseline="0" dirty="0" err="1" smtClean="0"/>
              <a:t>genoe</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a:t>
            </a:r>
            <a:r>
              <a:rPr kumimoji="1" lang="zh-CN" altLang="en-US" baseline="0" dirty="0" smtClean="0"/>
              <a:t> </a:t>
            </a:r>
            <a:r>
              <a:rPr kumimoji="1" lang="en-US" altLang="zh-CN" baseline="0" dirty="0" smtClean="0"/>
              <a:t>environment</a:t>
            </a:r>
            <a:r>
              <a:rPr kumimoji="1" lang="zh-CN" altLang="en-US" baseline="0" dirty="0" smtClean="0"/>
              <a:t> </a:t>
            </a:r>
            <a:r>
              <a:rPr kumimoji="1" lang="en-US" altLang="zh-CN" baseline="0" dirty="0" smtClean="0"/>
              <a:t>condition</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err="1" smtClean="0"/>
              <a:t>rna-seq</a:t>
            </a:r>
            <a:r>
              <a:rPr kumimoji="1" lang="zh-CN" altLang="en-US" baseline="0" dirty="0" smtClean="0"/>
              <a:t> </a:t>
            </a:r>
            <a:r>
              <a:rPr kumimoji="1" lang="en-US" altLang="zh-CN" baseline="0" dirty="0" smtClean="0"/>
              <a:t>data.</a:t>
            </a:r>
            <a:endParaRPr kumimoji="1" lang="zh-CN" altLang="en-US" dirty="0"/>
          </a:p>
        </p:txBody>
      </p:sp>
      <p:sp>
        <p:nvSpPr>
          <p:cNvPr id="4" name="幻灯片编号占位符 3"/>
          <p:cNvSpPr>
            <a:spLocks noGrp="1"/>
          </p:cNvSpPr>
          <p:nvPr>
            <p:ph type="sldNum" sz="quarter" idx="10"/>
          </p:nvPr>
        </p:nvSpPr>
        <p:spPr/>
        <p:txBody>
          <a:bodyPr/>
          <a:lstStyle/>
          <a:p>
            <a:fld id="{DA1DEDEB-CDEC-B547-B9FA-8D605615F2E1}" type="slidenum">
              <a:rPr kumimoji="1" lang="zh-CN" altLang="en-US" smtClean="0"/>
              <a:t>4</a:t>
            </a:fld>
            <a:endParaRPr kumimoji="1" lang="zh-CN" altLang="en-US"/>
          </a:p>
        </p:txBody>
      </p:sp>
    </p:spTree>
    <p:extLst>
      <p:ext uri="{BB962C8B-B14F-4D97-AF65-F5344CB8AC3E}">
        <p14:creationId xmlns:p14="http://schemas.microsoft.com/office/powerpoint/2010/main" val="194546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For</a:t>
            </a:r>
            <a:r>
              <a:rPr kumimoji="1" lang="zh-CN" altLang="en-US" dirty="0" smtClean="0"/>
              <a:t> </a:t>
            </a:r>
            <a:r>
              <a:rPr kumimoji="1" lang="en-US" altLang="zh-CN" dirty="0" smtClean="0"/>
              <a:t>regression</a:t>
            </a:r>
            <a:r>
              <a:rPr kumimoji="1" lang="zh-CN" altLang="en-US" dirty="0" smtClean="0"/>
              <a:t> </a:t>
            </a:r>
            <a:r>
              <a:rPr kumimoji="1" lang="en-US" altLang="zh-CN" dirty="0" smtClean="0"/>
              <a:t>model’s</a:t>
            </a:r>
            <a:r>
              <a:rPr kumimoji="1" lang="zh-CN" altLang="en-US" dirty="0" smtClean="0"/>
              <a:t> </a:t>
            </a:r>
            <a:r>
              <a:rPr kumimoji="1" lang="en-US" altLang="zh-CN" dirty="0" smtClean="0"/>
              <a:t>predicting</a:t>
            </a:r>
            <a:r>
              <a:rPr kumimoji="1" lang="zh-CN" altLang="en-US" dirty="0" smtClean="0"/>
              <a:t> </a:t>
            </a:r>
            <a:r>
              <a:rPr kumimoji="1" lang="en-US" altLang="zh-CN" dirty="0" smtClean="0"/>
              <a:t>result,</a:t>
            </a:r>
            <a:r>
              <a:rPr kumimoji="1" lang="zh-CN" altLang="en-US" dirty="0" smtClean="0"/>
              <a:t> </a:t>
            </a:r>
            <a:r>
              <a:rPr kumimoji="1" lang="en-US" altLang="zh-CN" dirty="0" smtClean="0"/>
              <a:t>we</a:t>
            </a:r>
            <a:r>
              <a:rPr kumimoji="1" lang="zh-CN" altLang="en-US" dirty="0" smtClean="0"/>
              <a:t> </a:t>
            </a:r>
            <a:r>
              <a:rPr kumimoji="1" lang="en-US" altLang="zh-CN" dirty="0" smtClean="0"/>
              <a:t>often</a:t>
            </a:r>
            <a:r>
              <a:rPr kumimoji="1" lang="zh-CN" altLang="en-US" dirty="0" smtClean="0"/>
              <a:t> </a:t>
            </a:r>
            <a:r>
              <a:rPr kumimoji="1" lang="en-US" altLang="zh-CN" dirty="0" smtClean="0"/>
              <a:t>use</a:t>
            </a:r>
            <a:r>
              <a:rPr kumimoji="1" lang="zh-CN" altLang="en-US" dirty="0" smtClean="0"/>
              <a:t> </a:t>
            </a:r>
            <a:r>
              <a:rPr kumimoji="1" lang="en-US" altLang="zh-CN" dirty="0" err="1" smtClean="0"/>
              <a:t>pearsonr</a:t>
            </a:r>
            <a:r>
              <a:rPr kumimoji="1" lang="zh-CN" altLang="en-US" baseline="0" dirty="0" smtClean="0"/>
              <a:t> </a:t>
            </a:r>
            <a:r>
              <a:rPr kumimoji="1" lang="en-US" altLang="zh-CN" baseline="0" dirty="0" smtClean="0"/>
              <a:t>correlation</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evaluate</a:t>
            </a:r>
            <a:endParaRPr kumimoji="1" lang="zh-CN" altLang="en-US" baseline="0" dirty="0" smtClean="0"/>
          </a:p>
          <a:p>
            <a:r>
              <a:rPr kumimoji="1" lang="en-US" altLang="zh-CN" dirty="0" smtClean="0"/>
              <a:t>A</a:t>
            </a:r>
            <a:r>
              <a:rPr kumimoji="1" lang="zh-CN" altLang="en-US" dirty="0" smtClean="0"/>
              <a:t> </a:t>
            </a:r>
            <a:r>
              <a:rPr kumimoji="1" lang="en-US" altLang="zh-CN" dirty="0" smtClean="0"/>
              <a:t>special</a:t>
            </a:r>
            <a:r>
              <a:rPr kumimoji="1" lang="zh-CN" altLang="en-US" baseline="0" dirty="0" smtClean="0"/>
              <a:t> </a:t>
            </a:r>
            <a:r>
              <a:rPr kumimoji="1" lang="en-US" altLang="zh-CN" baseline="0" dirty="0" smtClean="0"/>
              <a:t>splitting</a:t>
            </a:r>
            <a:r>
              <a:rPr kumimoji="1" lang="zh-CN" altLang="en-US" baseline="0" dirty="0" smtClean="0"/>
              <a:t> </a:t>
            </a:r>
            <a:r>
              <a:rPr kumimoji="1" lang="en-US" altLang="zh-CN" baseline="0" dirty="0" smtClean="0"/>
              <a:t>method</a:t>
            </a:r>
            <a:r>
              <a:rPr kumimoji="1" lang="zh-CN" altLang="en-US" baseline="0" dirty="0" smtClean="0"/>
              <a:t> </a:t>
            </a:r>
            <a:r>
              <a:rPr kumimoji="1" lang="en-US" altLang="zh-CN" baseline="0" dirty="0" smtClean="0"/>
              <a:t>turns</a:t>
            </a:r>
            <a:r>
              <a:rPr kumimoji="1" lang="zh-CN" altLang="en-US" baseline="0" dirty="0" smtClean="0"/>
              <a:t> </a:t>
            </a:r>
            <a:r>
              <a:rPr kumimoji="1" lang="en-US" altLang="zh-CN" baseline="0" dirty="0" smtClean="0"/>
              <a:t>out</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catch</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focus</a:t>
            </a:r>
            <a:r>
              <a:rPr kumimoji="1" lang="zh-CN" altLang="en-US" baseline="0" dirty="0" smtClean="0"/>
              <a:t> </a:t>
            </a:r>
            <a:r>
              <a:rPr kumimoji="1" lang="en-US" altLang="zh-CN" baseline="0" dirty="0" smtClean="0"/>
              <a:t>on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crucial</a:t>
            </a:r>
            <a:r>
              <a:rPr kumimoji="1" lang="zh-CN" altLang="en-US" baseline="0" dirty="0" smtClean="0"/>
              <a:t> </a:t>
            </a:r>
            <a:r>
              <a:rPr kumimoji="1" lang="en-US" altLang="zh-CN" baseline="0" dirty="0" smtClean="0"/>
              <a:t>point</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problem.</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immediately</a:t>
            </a:r>
            <a:r>
              <a:rPr kumimoji="1" lang="zh-CN" altLang="en-US" baseline="0" dirty="0" smtClean="0"/>
              <a:t> </a:t>
            </a:r>
            <a:r>
              <a:rPr kumimoji="1" lang="en-US" altLang="zh-CN" baseline="0" dirty="0" smtClean="0"/>
              <a:t>reveals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err="1" smtClean="0"/>
              <a:t>overfitting</a:t>
            </a:r>
            <a:r>
              <a:rPr kumimoji="1" lang="zh-CN" altLang="en-US" baseline="0" dirty="0" smtClean="0"/>
              <a:t> </a:t>
            </a:r>
            <a:r>
              <a:rPr kumimoji="1" lang="en-US" altLang="zh-CN" baseline="0" dirty="0" smtClean="0"/>
              <a:t>problems</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common</a:t>
            </a:r>
            <a:r>
              <a:rPr kumimoji="1" lang="zh-CN" altLang="en-US" baseline="0" dirty="0" smtClean="0"/>
              <a:t> </a:t>
            </a:r>
            <a:r>
              <a:rPr kumimoji="1" lang="en-US" altLang="zh-CN" baseline="0" dirty="0" err="1" smtClean="0"/>
              <a:t>mahine</a:t>
            </a:r>
            <a:r>
              <a:rPr kumimoji="1" lang="zh-CN" altLang="en-US" baseline="0" dirty="0" smtClean="0"/>
              <a:t> </a:t>
            </a:r>
            <a:r>
              <a:rPr kumimoji="1" lang="en-US" altLang="zh-CN" baseline="0" dirty="0" smtClean="0"/>
              <a:t>learning</a:t>
            </a:r>
            <a:r>
              <a:rPr kumimoji="1" lang="zh-CN" altLang="en-US" baseline="0" dirty="0" smtClean="0"/>
              <a:t> </a:t>
            </a:r>
            <a:r>
              <a:rPr kumimoji="1" lang="en-US" altLang="zh-CN" baseline="0" dirty="0" smtClean="0"/>
              <a:t>models</a:t>
            </a:r>
            <a:endParaRPr kumimoji="1" lang="zh-CN" altLang="en-US" baseline="0" dirty="0" smtClean="0"/>
          </a:p>
          <a:p>
            <a:endParaRPr kumimoji="1" lang="zh-CN" altLang="en-US" dirty="0"/>
          </a:p>
        </p:txBody>
      </p:sp>
      <p:sp>
        <p:nvSpPr>
          <p:cNvPr id="4" name="幻灯片编号占位符 3"/>
          <p:cNvSpPr>
            <a:spLocks noGrp="1"/>
          </p:cNvSpPr>
          <p:nvPr>
            <p:ph type="sldNum" sz="quarter" idx="10"/>
          </p:nvPr>
        </p:nvSpPr>
        <p:spPr/>
        <p:txBody>
          <a:bodyPr/>
          <a:lstStyle/>
          <a:p>
            <a:fld id="{DA1DEDEB-CDEC-B547-B9FA-8D605615F2E1}" type="slidenum">
              <a:rPr kumimoji="1" lang="zh-CN" altLang="en-US" smtClean="0"/>
              <a:t>5</a:t>
            </a:fld>
            <a:endParaRPr kumimoji="1" lang="zh-CN" altLang="en-US"/>
          </a:p>
        </p:txBody>
      </p:sp>
    </p:spTree>
    <p:extLst>
      <p:ext uri="{BB962C8B-B14F-4D97-AF65-F5344CB8AC3E}">
        <p14:creationId xmlns:p14="http://schemas.microsoft.com/office/powerpoint/2010/main" val="1408110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For</a:t>
            </a:r>
            <a:r>
              <a:rPr kumimoji="1" lang="zh-CN" altLang="en-US" dirty="0" smtClean="0"/>
              <a:t> </a:t>
            </a:r>
            <a:r>
              <a:rPr kumimoji="1" lang="en-US" altLang="zh-CN" dirty="0" smtClean="0"/>
              <a:t>the</a:t>
            </a:r>
            <a:r>
              <a:rPr kumimoji="1" lang="zh-CN" altLang="en-US" dirty="0" smtClean="0"/>
              <a:t> </a:t>
            </a:r>
            <a:r>
              <a:rPr kumimoji="1" lang="en-US" altLang="zh-CN" dirty="0" smtClean="0"/>
              <a:t>feature</a:t>
            </a:r>
            <a:r>
              <a:rPr kumimoji="1" lang="zh-CN" altLang="en-US" dirty="0" smtClean="0"/>
              <a:t> </a:t>
            </a:r>
            <a:r>
              <a:rPr kumimoji="1" lang="en-US" altLang="zh-CN" dirty="0" smtClean="0"/>
              <a:t>is</a:t>
            </a:r>
            <a:r>
              <a:rPr kumimoji="1" lang="zh-CN" altLang="en-US" dirty="0" smtClean="0"/>
              <a:t> </a:t>
            </a:r>
            <a:r>
              <a:rPr kumimoji="1" lang="en-US" altLang="zh-CN" dirty="0" smtClean="0"/>
              <a:t>really</a:t>
            </a:r>
            <a:r>
              <a:rPr kumimoji="1" lang="zh-CN" altLang="en-US" dirty="0" smtClean="0"/>
              <a:t> </a:t>
            </a:r>
            <a:r>
              <a:rPr kumimoji="1" lang="en-US" altLang="zh-CN" dirty="0" smtClean="0"/>
              <a:t>huge</a:t>
            </a:r>
            <a:r>
              <a:rPr kumimoji="1" lang="zh-CN" altLang="en-US" dirty="0" smtClean="0"/>
              <a:t> </a:t>
            </a:r>
            <a:r>
              <a:rPr kumimoji="1" lang="en-US" altLang="zh-CN" dirty="0" smtClean="0"/>
              <a:t>in</a:t>
            </a:r>
            <a:r>
              <a:rPr kumimoji="1" lang="zh-CN" altLang="en-US" dirty="0" smtClean="0"/>
              <a:t> </a:t>
            </a:r>
            <a:r>
              <a:rPr kumimoji="1" lang="en-US" altLang="zh-CN" dirty="0" smtClean="0"/>
              <a:t>this</a:t>
            </a:r>
            <a:r>
              <a:rPr kumimoji="1" lang="zh-CN" altLang="en-US" dirty="0" smtClean="0"/>
              <a:t> </a:t>
            </a:r>
            <a:r>
              <a:rPr kumimoji="1" lang="en-US" altLang="zh-CN" dirty="0" smtClean="0"/>
              <a:t>project:</a:t>
            </a:r>
            <a:r>
              <a:rPr kumimoji="1" lang="zh-CN" altLang="en-US" dirty="0" smtClean="0"/>
              <a:t> </a:t>
            </a:r>
            <a:r>
              <a:rPr kumimoji="1" lang="en-US" altLang="zh-CN" dirty="0" smtClean="0"/>
              <a:t>over</a:t>
            </a:r>
            <a:r>
              <a:rPr kumimoji="1" lang="zh-CN" altLang="en-US" dirty="0" smtClean="0"/>
              <a:t> </a:t>
            </a:r>
            <a:r>
              <a:rPr kumimoji="1" lang="en-US" altLang="zh-CN" dirty="0" smtClean="0"/>
              <a:t>a</a:t>
            </a:r>
            <a:r>
              <a:rPr kumimoji="1" lang="zh-CN" altLang="en-US" dirty="0" smtClean="0"/>
              <a:t> </a:t>
            </a:r>
            <a:r>
              <a:rPr kumimoji="1" lang="en-US" altLang="zh-CN" dirty="0" smtClean="0"/>
              <a:t>million</a:t>
            </a:r>
            <a:r>
              <a:rPr kumimoji="1" lang="zh-CN" altLang="en-US" baseline="0" dirty="0" smtClean="0"/>
              <a:t> </a:t>
            </a:r>
            <a:r>
              <a:rPr kumimoji="1" lang="en-US" altLang="zh-CN" baseline="0" dirty="0" smtClean="0"/>
              <a:t>feature</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each</a:t>
            </a:r>
            <a:r>
              <a:rPr kumimoji="1" lang="zh-CN" altLang="en-US" baseline="0" dirty="0" smtClean="0"/>
              <a:t> </a:t>
            </a:r>
            <a:r>
              <a:rPr kumimoji="1" lang="en-US" altLang="zh-CN" baseline="0" dirty="0" smtClean="0"/>
              <a:t>sample,</a:t>
            </a:r>
            <a:r>
              <a:rPr kumimoji="1" lang="zh-CN" altLang="en-US" baseline="0" dirty="0" smtClean="0"/>
              <a:t> </a:t>
            </a:r>
            <a:r>
              <a:rPr kumimoji="1" lang="en-US" altLang="zh-CN" baseline="0" dirty="0" smtClean="0"/>
              <a:t>many</a:t>
            </a:r>
            <a:r>
              <a:rPr kumimoji="1" lang="zh-CN" altLang="en-US" baseline="0" dirty="0" smtClean="0"/>
              <a:t> </a:t>
            </a:r>
            <a:r>
              <a:rPr kumimoji="1" lang="en-US" altLang="zh-CN" baseline="0" dirty="0" smtClean="0"/>
              <a:t>feature</a:t>
            </a:r>
            <a:r>
              <a:rPr kumimoji="1" lang="zh-CN" altLang="en-US" baseline="0" dirty="0" smtClean="0"/>
              <a:t> </a:t>
            </a:r>
            <a:r>
              <a:rPr kumimoji="1" lang="en-US" altLang="zh-CN" baseline="0" dirty="0" smtClean="0"/>
              <a:t>selection</a:t>
            </a:r>
            <a:r>
              <a:rPr kumimoji="1" lang="zh-CN" altLang="en-US" baseline="0" dirty="0" smtClean="0"/>
              <a:t> </a:t>
            </a:r>
            <a:r>
              <a:rPr kumimoji="1" lang="en-US" altLang="zh-CN" baseline="0" dirty="0" smtClean="0"/>
              <a:t>method</a:t>
            </a:r>
            <a:r>
              <a:rPr kumimoji="1" lang="zh-CN" altLang="en-US" baseline="0" dirty="0" smtClean="0"/>
              <a:t> </a:t>
            </a:r>
            <a:r>
              <a:rPr kumimoji="1" lang="en-US" altLang="zh-CN" baseline="0" dirty="0" smtClean="0"/>
              <a:t>has</a:t>
            </a:r>
            <a:r>
              <a:rPr kumimoji="1" lang="zh-CN" altLang="en-US" baseline="0" dirty="0" smtClean="0"/>
              <a:t> </a:t>
            </a:r>
            <a:r>
              <a:rPr kumimoji="1" lang="en-US" altLang="zh-CN" baseline="0" dirty="0" smtClean="0"/>
              <a:t>long</a:t>
            </a:r>
            <a:r>
              <a:rPr kumimoji="1" lang="zh-CN" altLang="en-US" baseline="0" dirty="0" smtClean="0"/>
              <a:t> </a:t>
            </a:r>
            <a:r>
              <a:rPr kumimoji="1" lang="en-US" altLang="zh-CN" baseline="0" dirty="0" smtClean="0"/>
              <a:t>computational</a:t>
            </a:r>
            <a:r>
              <a:rPr kumimoji="1" lang="zh-CN" altLang="en-US" baseline="0" dirty="0" smtClean="0"/>
              <a:t> </a:t>
            </a:r>
            <a:r>
              <a:rPr kumimoji="1" lang="en-US" altLang="zh-CN" baseline="0" dirty="0" smtClean="0"/>
              <a:t>time,</a:t>
            </a:r>
            <a:r>
              <a:rPr kumimoji="1" lang="zh-CN" altLang="en-US" baseline="0" dirty="0" smtClean="0"/>
              <a:t> </a:t>
            </a:r>
            <a:r>
              <a:rPr kumimoji="1" lang="en-US" altLang="zh-CN" baseline="0" dirty="0" smtClean="0"/>
              <a:t>so</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use</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modified</a:t>
            </a:r>
            <a:r>
              <a:rPr kumimoji="1" lang="zh-CN" altLang="en-US" baseline="0" dirty="0" smtClean="0"/>
              <a:t> </a:t>
            </a:r>
            <a:r>
              <a:rPr kumimoji="1" lang="en-US" altLang="zh-CN" baseline="0" dirty="0" err="1" smtClean="0"/>
              <a:t>anova</a:t>
            </a:r>
            <a:r>
              <a:rPr kumimoji="1" lang="en-US" altLang="zh-CN" baseline="0" dirty="0" smtClean="0"/>
              <a:t>(analysis</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variance)</a:t>
            </a:r>
            <a:r>
              <a:rPr kumimoji="1" lang="zh-CN" altLang="en-US" baseline="0" dirty="0" smtClean="0"/>
              <a:t> </a:t>
            </a:r>
            <a:r>
              <a:rPr kumimoji="1" lang="en-US" altLang="zh-CN" baseline="0" dirty="0" smtClean="0"/>
              <a:t>algorithm</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speed</a:t>
            </a:r>
            <a:r>
              <a:rPr kumimoji="1" lang="zh-CN" altLang="en-US" baseline="0" dirty="0" smtClean="0"/>
              <a:t> </a:t>
            </a:r>
            <a:r>
              <a:rPr kumimoji="1" lang="en-US" altLang="zh-CN" baseline="0" dirty="0" smtClean="0"/>
              <a:t>up</a:t>
            </a:r>
            <a:r>
              <a:rPr kumimoji="1" lang="zh-CN" altLang="en-US" baseline="0" dirty="0" smtClean="0"/>
              <a:t> </a:t>
            </a:r>
            <a:r>
              <a:rPr kumimoji="1" lang="en-US" altLang="zh-CN" baseline="0" dirty="0" smtClean="0"/>
              <a:t>computation</a:t>
            </a:r>
            <a:r>
              <a:rPr kumimoji="1" lang="zh-CN" altLang="en-US" baseline="0" dirty="0" smtClean="0"/>
              <a:t> </a:t>
            </a:r>
            <a:r>
              <a:rPr kumimoji="1" lang="en-US" altLang="zh-CN" baseline="0" dirty="0" smtClean="0"/>
              <a:t>speed</a:t>
            </a:r>
            <a:r>
              <a:rPr kumimoji="1" lang="zh-CN" altLang="en-US" baseline="0" dirty="0" smtClean="0"/>
              <a:t> </a:t>
            </a:r>
            <a:r>
              <a:rPr kumimoji="1" lang="en-US" altLang="zh-CN" baseline="0" dirty="0" smtClean="0"/>
              <a:t>tens</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times.</a:t>
            </a:r>
            <a:r>
              <a:rPr kumimoji="1" lang="zh-CN" altLang="en-US" baseline="0" dirty="0" smtClean="0"/>
              <a:t> </a:t>
            </a:r>
            <a:r>
              <a:rPr kumimoji="1" lang="en-US" altLang="zh-CN" baseline="0" dirty="0" smtClean="0"/>
              <a:t>Random</a:t>
            </a:r>
            <a:r>
              <a:rPr kumimoji="1" lang="zh-CN" altLang="en-US" baseline="0" dirty="0" smtClean="0"/>
              <a:t> </a:t>
            </a:r>
            <a:r>
              <a:rPr kumimoji="1" lang="en-US" altLang="zh-CN" baseline="0" dirty="0" smtClean="0"/>
              <a:t>projection</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linear</a:t>
            </a:r>
            <a:r>
              <a:rPr kumimoji="1" lang="zh-CN" altLang="en-US" baseline="0" dirty="0" smtClean="0"/>
              <a:t> </a:t>
            </a:r>
            <a:r>
              <a:rPr kumimoji="1" lang="en-US" altLang="zh-CN" baseline="0" dirty="0" smtClean="0"/>
              <a:t>transformation</a:t>
            </a:r>
            <a:r>
              <a:rPr kumimoji="1" lang="zh-CN" altLang="en-US" baseline="0" dirty="0" smtClean="0"/>
              <a:t> </a:t>
            </a:r>
            <a:r>
              <a:rPr kumimoji="1" lang="en-US" altLang="zh-CN" baseline="0" dirty="0" smtClean="0"/>
              <a:t>which</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similar</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PCA</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SVD</a:t>
            </a:r>
            <a:r>
              <a:rPr kumimoji="1" lang="zh-CN" altLang="en-US" baseline="0" dirty="0" smtClean="0"/>
              <a:t> </a:t>
            </a:r>
            <a:r>
              <a:rPr kumimoji="1" lang="en-US" altLang="zh-CN" baseline="0" dirty="0" smtClean="0"/>
              <a:t>but</a:t>
            </a:r>
            <a:r>
              <a:rPr kumimoji="1" lang="zh-CN" altLang="en-US" baseline="0" dirty="0" smtClean="0"/>
              <a:t> </a:t>
            </a:r>
            <a:r>
              <a:rPr kumimoji="1" lang="en-US" altLang="zh-CN" baseline="0" dirty="0" smtClean="0"/>
              <a:t>has</a:t>
            </a:r>
            <a:r>
              <a:rPr kumimoji="1" lang="zh-CN" altLang="en-US" baseline="0" dirty="0" smtClean="0"/>
              <a:t> </a:t>
            </a:r>
            <a:r>
              <a:rPr kumimoji="1" lang="en-US" altLang="zh-CN" baseline="0" dirty="0" smtClean="0"/>
              <a:t>many</a:t>
            </a:r>
            <a:r>
              <a:rPr kumimoji="1" lang="zh-CN" altLang="en-US" baseline="0" dirty="0" smtClean="0"/>
              <a:t> </a:t>
            </a:r>
            <a:r>
              <a:rPr kumimoji="1" lang="en-US" altLang="zh-CN" baseline="0" dirty="0" smtClean="0"/>
              <a:t>benefits(doesn’t</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dimension</a:t>
            </a:r>
            <a:r>
              <a:rPr kumimoji="1" lang="zh-CN" altLang="en-US" baseline="0" dirty="0" smtClean="0"/>
              <a:t> </a:t>
            </a:r>
            <a:r>
              <a:rPr kumimoji="1" lang="en-US" altLang="zh-CN" baseline="0" dirty="0" smtClean="0"/>
              <a:t>restriction</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computation</a:t>
            </a:r>
            <a:r>
              <a:rPr kumimoji="1" lang="zh-CN" altLang="en-US" baseline="0" dirty="0" smtClean="0"/>
              <a:t> </a:t>
            </a:r>
            <a:r>
              <a:rPr kumimoji="1" lang="en-US" altLang="zh-CN" baseline="0" dirty="0" smtClean="0"/>
              <a:t>efficiency,</a:t>
            </a:r>
            <a:r>
              <a:rPr kumimoji="1" lang="zh-CN" altLang="en-US" baseline="0" dirty="0" smtClean="0"/>
              <a:t> </a:t>
            </a:r>
            <a:r>
              <a:rPr lang="en-US" altLang="zh-CN" sz="1200" b="0" i="0" kern="1200" dirty="0" smtClean="0">
                <a:solidFill>
                  <a:schemeClr val="tx1"/>
                </a:solidFill>
                <a:effectLst/>
                <a:latin typeface="+mn-lt"/>
                <a:ea typeface="+mn-ea"/>
                <a:cs typeface="+mn-cs"/>
              </a:rPr>
              <a:t>J-L Lemma</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ensure</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the</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error</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of</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high</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dimension</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to</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low</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dimension</a:t>
            </a:r>
            <a:r>
              <a:rPr lang="zh-CN" altLang="en-US" sz="1200" b="0" i="0" kern="1200" baseline="0" dirty="0" smtClean="0">
                <a:solidFill>
                  <a:schemeClr val="tx1"/>
                </a:solidFill>
                <a:effectLst/>
                <a:latin typeface="+mn-lt"/>
                <a:ea typeface="+mn-ea"/>
                <a:cs typeface="+mn-cs"/>
              </a:rPr>
              <a:t> </a:t>
            </a:r>
            <a:r>
              <a:rPr lang="en-US" altLang="zh-CN" sz="1200" b="0" i="0" kern="1200" baseline="0" dirty="0" err="1" smtClean="0">
                <a:solidFill>
                  <a:schemeClr val="tx1"/>
                </a:solidFill>
                <a:effectLst/>
                <a:latin typeface="+mn-lt"/>
                <a:ea typeface="+mn-ea"/>
                <a:cs typeface="+mn-cs"/>
              </a:rPr>
              <a:t>converision</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in</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a</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small</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range</a:t>
            </a:r>
            <a:r>
              <a:rPr kumimoji="1" lang="en-US" altLang="zh-CN" baseline="0" dirty="0" smtClean="0"/>
              <a:t>).</a:t>
            </a:r>
            <a:endParaRPr kumimoji="1" lang="zh-CN" altLang="en-US" baseline="0" dirty="0" smtClean="0"/>
          </a:p>
          <a:p>
            <a:r>
              <a:rPr kumimoji="1" lang="zh-CN" altLang="en-US" baseline="0" dirty="0" smtClean="0"/>
              <a:t> </a:t>
            </a:r>
            <a:endParaRPr kumimoji="1" lang="zh-CN" altLang="en-US" dirty="0"/>
          </a:p>
        </p:txBody>
      </p:sp>
      <p:sp>
        <p:nvSpPr>
          <p:cNvPr id="4" name="幻灯片编号占位符 3"/>
          <p:cNvSpPr>
            <a:spLocks noGrp="1"/>
          </p:cNvSpPr>
          <p:nvPr>
            <p:ph type="sldNum" sz="quarter" idx="10"/>
          </p:nvPr>
        </p:nvSpPr>
        <p:spPr/>
        <p:txBody>
          <a:bodyPr/>
          <a:lstStyle/>
          <a:p>
            <a:fld id="{DA1DEDEB-CDEC-B547-B9FA-8D605615F2E1}" type="slidenum">
              <a:rPr kumimoji="1" lang="zh-CN" altLang="en-US" smtClean="0"/>
              <a:t>6</a:t>
            </a:fld>
            <a:endParaRPr kumimoji="1" lang="zh-CN" altLang="en-US"/>
          </a:p>
        </p:txBody>
      </p:sp>
    </p:spTree>
    <p:extLst>
      <p:ext uri="{BB962C8B-B14F-4D97-AF65-F5344CB8AC3E}">
        <p14:creationId xmlns:p14="http://schemas.microsoft.com/office/powerpoint/2010/main" val="1948344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Now</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know</a:t>
            </a:r>
            <a:r>
              <a:rPr kumimoji="1" lang="zh-CN" altLang="en-US" baseline="0" dirty="0" smtClean="0"/>
              <a:t> </a:t>
            </a:r>
            <a:r>
              <a:rPr kumimoji="1" lang="en-US" altLang="zh-CN" baseline="0" dirty="0" smtClean="0"/>
              <a:t>that</a:t>
            </a:r>
            <a:r>
              <a:rPr kumimoji="1" lang="zh-CN" altLang="en-US" baseline="0" dirty="0" smtClean="0"/>
              <a:t> </a:t>
            </a:r>
            <a:r>
              <a:rPr kumimoji="1" lang="en-US" altLang="zh-CN" baseline="0" dirty="0" smtClean="0"/>
              <a:t>ordinary</a:t>
            </a:r>
            <a:r>
              <a:rPr kumimoji="1" lang="zh-CN" altLang="en-US" baseline="0" dirty="0" smtClean="0"/>
              <a:t> </a:t>
            </a:r>
            <a:r>
              <a:rPr kumimoji="1" lang="en-US" altLang="zh-CN" baseline="0" dirty="0" smtClean="0"/>
              <a:t>random</a:t>
            </a:r>
            <a:r>
              <a:rPr kumimoji="1" lang="zh-CN" altLang="en-US" baseline="0" dirty="0" smtClean="0"/>
              <a:t> </a:t>
            </a:r>
            <a:r>
              <a:rPr kumimoji="1" lang="en-US" altLang="zh-CN" baseline="0" dirty="0" smtClean="0"/>
              <a:t>sampling</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machine</a:t>
            </a:r>
            <a:r>
              <a:rPr kumimoji="1" lang="zh-CN" altLang="en-US" baseline="0" dirty="0" smtClean="0"/>
              <a:t> </a:t>
            </a:r>
            <a:r>
              <a:rPr kumimoji="1" lang="en-US" altLang="zh-CN" baseline="0" dirty="0" smtClean="0"/>
              <a:t>learning</a:t>
            </a:r>
            <a:r>
              <a:rPr kumimoji="1" lang="zh-CN" altLang="en-US" baseline="0" dirty="0" smtClean="0"/>
              <a:t> </a:t>
            </a:r>
            <a:r>
              <a:rPr kumimoji="1" lang="en-US" altLang="zh-CN" baseline="0" dirty="0" smtClean="0"/>
              <a:t>problem</a:t>
            </a:r>
            <a:r>
              <a:rPr kumimoji="1" lang="zh-CN" altLang="en-US" baseline="0" dirty="0" smtClean="0"/>
              <a:t> </a:t>
            </a:r>
            <a:r>
              <a:rPr kumimoji="1" lang="en-US" altLang="zh-CN" baseline="0" dirty="0" smtClean="0"/>
              <a:t>isn’t</a:t>
            </a:r>
            <a:r>
              <a:rPr kumimoji="1" lang="zh-CN" altLang="en-US" baseline="0" dirty="0" smtClean="0"/>
              <a:t> </a:t>
            </a:r>
            <a:r>
              <a:rPr kumimoji="1" lang="en-US" altLang="zh-CN" baseline="0" dirty="0" smtClean="0"/>
              <a:t>suitable</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problem,</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test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using</a:t>
            </a:r>
            <a:r>
              <a:rPr kumimoji="1" lang="zh-CN" altLang="en-US" baseline="0" dirty="0" smtClean="0"/>
              <a:t> </a:t>
            </a:r>
            <a:r>
              <a:rPr kumimoji="1" lang="en-US" altLang="zh-CN" baseline="0" dirty="0" smtClean="0"/>
              <a:t>cross</a:t>
            </a:r>
            <a:r>
              <a:rPr kumimoji="1" lang="zh-CN" altLang="en-US" baseline="0" dirty="0" smtClean="0"/>
              <a:t> </a:t>
            </a:r>
            <a:r>
              <a:rPr kumimoji="1" lang="en-US" altLang="zh-CN" baseline="0" dirty="0" smtClean="0"/>
              <a:t>sampling</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evaluate</a:t>
            </a:r>
            <a:r>
              <a:rPr kumimoji="1" lang="zh-CN" altLang="en-US" baseline="0" dirty="0" smtClean="0"/>
              <a:t> </a:t>
            </a:r>
            <a:r>
              <a:rPr kumimoji="1" lang="en-US" altLang="zh-CN" baseline="0" dirty="0" smtClean="0"/>
              <a:t>its</a:t>
            </a:r>
            <a:r>
              <a:rPr kumimoji="1" lang="zh-CN" altLang="en-US" baseline="0" dirty="0" smtClean="0"/>
              <a:t> </a:t>
            </a:r>
            <a:r>
              <a:rPr kumimoji="1" lang="en-US" altLang="zh-CN" baseline="0" dirty="0" smtClean="0"/>
              <a:t>performance</a:t>
            </a:r>
            <a:r>
              <a:rPr kumimoji="1" lang="zh-CN" altLang="en-US" baseline="0" dirty="0" smtClean="0"/>
              <a:t> </a:t>
            </a:r>
            <a:r>
              <a:rPr kumimoji="1" lang="en-US" altLang="zh-CN" baseline="0" dirty="0" smtClean="0"/>
              <a:t>on</a:t>
            </a:r>
            <a:r>
              <a:rPr kumimoji="1" lang="zh-CN" altLang="en-US" baseline="0" dirty="0" smtClean="0"/>
              <a:t> </a:t>
            </a:r>
            <a:r>
              <a:rPr kumimoji="1" lang="en-US" altLang="zh-CN" baseline="0" dirty="0" smtClean="0"/>
              <a:t>samples</a:t>
            </a:r>
            <a:r>
              <a:rPr kumimoji="1" lang="zh-CN" altLang="en-US" baseline="0" dirty="0" smtClean="0"/>
              <a:t> </a:t>
            </a:r>
            <a:r>
              <a:rPr kumimoji="1" lang="en-US" altLang="zh-CN" baseline="0" dirty="0" smtClean="0"/>
              <a:t>whose</a:t>
            </a:r>
            <a:r>
              <a:rPr kumimoji="1" lang="zh-CN" altLang="en-US" baseline="0" dirty="0" smtClean="0"/>
              <a:t> </a:t>
            </a:r>
            <a:r>
              <a:rPr kumimoji="1" lang="en-US" altLang="zh-CN" baseline="0" dirty="0" smtClean="0"/>
              <a:t>parents</a:t>
            </a:r>
            <a:r>
              <a:rPr kumimoji="1" lang="zh-CN" altLang="en-US" baseline="0" dirty="0" smtClean="0"/>
              <a:t> </a:t>
            </a:r>
            <a:r>
              <a:rPr kumimoji="1" lang="en-US" altLang="zh-CN" baseline="0" dirty="0" smtClean="0"/>
              <a:t>aren’t</a:t>
            </a:r>
            <a:r>
              <a:rPr kumimoji="1" lang="zh-CN" altLang="en-US" baseline="0" dirty="0" smtClean="0"/>
              <a:t> </a:t>
            </a:r>
            <a:r>
              <a:rPr kumimoji="1" lang="en-US" altLang="zh-CN" baseline="0" dirty="0" smtClean="0"/>
              <a:t>included</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training</a:t>
            </a:r>
            <a:r>
              <a:rPr kumimoji="1" lang="zh-CN" altLang="en-US" baseline="0" dirty="0" smtClean="0"/>
              <a:t> </a:t>
            </a:r>
            <a:r>
              <a:rPr kumimoji="1" lang="en-US" altLang="zh-CN" baseline="0" dirty="0" smtClean="0"/>
              <a:t>set</a:t>
            </a:r>
            <a:endParaRPr kumimoji="1" lang="zh-CN" altLang="en-US" baseline="0" dirty="0" smtClean="0"/>
          </a:p>
          <a:p>
            <a:r>
              <a:rPr kumimoji="1" lang="en-US" altLang="zh-CN" baseline="0" dirty="0" smtClean="0"/>
              <a:t>But</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large</a:t>
            </a:r>
            <a:r>
              <a:rPr kumimoji="1" lang="zh-CN" altLang="en-US" baseline="0" dirty="0" smtClean="0"/>
              <a:t> </a:t>
            </a:r>
            <a:r>
              <a:rPr kumimoji="1" lang="en-US" altLang="zh-CN" baseline="0" dirty="0" smtClean="0"/>
              <a:t>scale</a:t>
            </a:r>
            <a:r>
              <a:rPr kumimoji="1" lang="zh-CN" altLang="en-US" baseline="0" dirty="0" smtClean="0"/>
              <a:t> </a:t>
            </a:r>
            <a:r>
              <a:rPr kumimoji="1" lang="en-US" altLang="zh-CN" baseline="0" dirty="0" smtClean="0"/>
              <a:t>training</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test</a:t>
            </a:r>
            <a:r>
              <a:rPr kumimoji="1" lang="zh-CN" altLang="en-US" baseline="0" dirty="0" smtClean="0"/>
              <a:t> </a:t>
            </a:r>
            <a:r>
              <a:rPr kumimoji="1" lang="en-US" altLang="zh-CN" baseline="0" dirty="0" smtClean="0"/>
              <a:t>simulation(about</a:t>
            </a:r>
            <a:r>
              <a:rPr kumimoji="1" lang="zh-CN" altLang="en-US" baseline="0" dirty="0" smtClean="0"/>
              <a:t> </a:t>
            </a:r>
            <a:r>
              <a:rPr kumimoji="1" lang="en-US" altLang="zh-CN" baseline="0" dirty="0" smtClean="0"/>
              <a:t>1000</a:t>
            </a:r>
            <a:r>
              <a:rPr kumimoji="1" lang="zh-CN" altLang="en-US" baseline="0" dirty="0" smtClean="0"/>
              <a:t> </a:t>
            </a:r>
            <a:r>
              <a:rPr kumimoji="1" lang="en-US" altLang="zh-CN" baseline="0" dirty="0" smtClean="0"/>
              <a:t>times)</a:t>
            </a:r>
            <a:r>
              <a:rPr kumimoji="1" lang="zh-CN" altLang="en-US" baseline="0" dirty="0" smtClean="0"/>
              <a:t> </a:t>
            </a:r>
            <a:r>
              <a:rPr kumimoji="1" lang="en-US" altLang="zh-CN" baseline="0" dirty="0" smtClean="0"/>
              <a:t>using</a:t>
            </a:r>
            <a:r>
              <a:rPr kumimoji="1" lang="zh-CN" altLang="en-US" baseline="0" dirty="0" smtClean="0"/>
              <a:t> </a:t>
            </a:r>
            <a:r>
              <a:rPr kumimoji="1" lang="en-US" altLang="zh-CN" baseline="0" dirty="0" smtClean="0"/>
              <a:t>random</a:t>
            </a:r>
            <a:r>
              <a:rPr kumimoji="1" lang="zh-CN" altLang="en-US" baseline="0" dirty="0" smtClean="0"/>
              <a:t> </a:t>
            </a:r>
            <a:r>
              <a:rPr kumimoji="1" lang="en-US" altLang="zh-CN" baseline="0" dirty="0" smtClean="0"/>
              <a:t>projection</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err="1" smtClean="0"/>
              <a:t>gaussian</a:t>
            </a:r>
            <a:r>
              <a:rPr kumimoji="1" lang="zh-CN" altLang="en-US" baseline="0" dirty="0" smtClean="0"/>
              <a:t> </a:t>
            </a:r>
            <a:r>
              <a:rPr kumimoji="1" lang="en-US" altLang="zh-CN" baseline="0" dirty="0" smtClean="0"/>
              <a:t>process</a:t>
            </a:r>
            <a:r>
              <a:rPr kumimoji="1" lang="zh-CN" altLang="en-US" baseline="0" dirty="0" smtClean="0"/>
              <a:t> </a:t>
            </a:r>
            <a:r>
              <a:rPr kumimoji="1" lang="en-US" altLang="zh-CN" baseline="0" dirty="0" smtClean="0"/>
              <a:t>regression</a:t>
            </a:r>
            <a:r>
              <a:rPr kumimoji="1" lang="zh-CN" altLang="en-US" baseline="0" dirty="0" smtClean="0"/>
              <a:t> </a:t>
            </a:r>
            <a:r>
              <a:rPr kumimoji="1" lang="en-US" altLang="zh-CN" baseline="0" dirty="0" smtClean="0"/>
              <a:t>shows</a:t>
            </a:r>
            <a:r>
              <a:rPr kumimoji="1" lang="zh-CN" altLang="en-US" baseline="0" dirty="0" smtClean="0"/>
              <a:t> </a:t>
            </a:r>
            <a:r>
              <a:rPr kumimoji="1" lang="en-US" altLang="zh-CN" baseline="0" dirty="0" smtClean="0"/>
              <a:t>that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poor</a:t>
            </a:r>
            <a:r>
              <a:rPr kumimoji="1" lang="zh-CN" altLang="en-US" baseline="0" dirty="0" smtClean="0"/>
              <a:t> </a:t>
            </a:r>
            <a:r>
              <a:rPr kumimoji="1" lang="en-US" altLang="zh-CN" baseline="0" dirty="0" err="1" smtClean="0"/>
              <a:t>perfomance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get</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good</a:t>
            </a:r>
            <a:r>
              <a:rPr kumimoji="1" lang="zh-CN" altLang="en-US" baseline="0" dirty="0" smtClean="0"/>
              <a:t> </a:t>
            </a:r>
            <a:r>
              <a:rPr kumimoji="1" lang="en-US" altLang="zh-CN" baseline="0" dirty="0" smtClean="0"/>
              <a:t>average</a:t>
            </a:r>
            <a:r>
              <a:rPr kumimoji="1" lang="zh-CN" altLang="en-US" baseline="0" dirty="0" smtClean="0"/>
              <a:t> </a:t>
            </a:r>
            <a:r>
              <a:rPr kumimoji="1" lang="en-US" altLang="zh-CN" baseline="0" dirty="0" smtClean="0"/>
              <a:t>results.</a:t>
            </a:r>
            <a:r>
              <a:rPr kumimoji="1" lang="zh-CN" altLang="en-US" baseline="0" dirty="0" smtClean="0"/>
              <a:t> </a:t>
            </a:r>
            <a:r>
              <a:rPr kumimoji="1" lang="en-US" altLang="zh-CN" baseline="0" dirty="0" smtClean="0"/>
              <a:t>On</a:t>
            </a:r>
            <a:r>
              <a:rPr kumimoji="1" lang="zh-CN" altLang="en-US" baseline="0" dirty="0" smtClean="0"/>
              <a:t> </a:t>
            </a:r>
            <a:r>
              <a:rPr kumimoji="1" lang="en-US" altLang="zh-CN" baseline="0" dirty="0" smtClean="0"/>
              <a:t>previous</a:t>
            </a:r>
            <a:r>
              <a:rPr kumimoji="1" lang="zh-CN" altLang="en-US" baseline="0" dirty="0" smtClean="0"/>
              <a:t> </a:t>
            </a:r>
            <a:r>
              <a:rPr kumimoji="1" lang="en-US" altLang="zh-CN" baseline="0" dirty="0" smtClean="0"/>
              <a:t>specific</a:t>
            </a:r>
            <a:r>
              <a:rPr kumimoji="1" lang="zh-CN" altLang="en-US" baseline="0" dirty="0" smtClean="0"/>
              <a:t> </a:t>
            </a:r>
            <a:r>
              <a:rPr kumimoji="1" lang="en-US" altLang="zh-CN" baseline="0" dirty="0" smtClean="0"/>
              <a:t>test</a:t>
            </a:r>
            <a:r>
              <a:rPr kumimoji="1" lang="zh-CN" altLang="en-US" baseline="0" dirty="0" smtClean="0"/>
              <a:t> </a:t>
            </a:r>
            <a:r>
              <a:rPr kumimoji="1" lang="en-US" altLang="zh-CN" baseline="0" dirty="0" smtClean="0"/>
              <a:t>set(the</a:t>
            </a:r>
            <a:r>
              <a:rPr kumimoji="1" lang="zh-CN" altLang="en-US" baseline="0" dirty="0" smtClean="0"/>
              <a:t> </a:t>
            </a:r>
            <a:r>
              <a:rPr kumimoji="1" lang="en-US" altLang="zh-CN" baseline="0" dirty="0" smtClean="0"/>
              <a:t>last</a:t>
            </a:r>
            <a:r>
              <a:rPr kumimoji="1" lang="zh-CN" altLang="en-US" baseline="0" dirty="0" smtClean="0"/>
              <a:t> </a:t>
            </a:r>
            <a:r>
              <a:rPr kumimoji="1" lang="en-US" altLang="zh-CN" baseline="0" dirty="0" smtClean="0"/>
              <a:t>five</a:t>
            </a:r>
            <a:r>
              <a:rPr kumimoji="1" lang="zh-CN" altLang="en-US" baseline="0" dirty="0" smtClean="0"/>
              <a:t> </a:t>
            </a:r>
            <a:r>
              <a:rPr kumimoji="1" lang="en-US" altLang="zh-CN" baseline="0" dirty="0" smtClean="0"/>
              <a:t>male</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last</a:t>
            </a:r>
            <a:r>
              <a:rPr kumimoji="1" lang="zh-CN" altLang="en-US" baseline="0" dirty="0" smtClean="0"/>
              <a:t> </a:t>
            </a:r>
            <a:r>
              <a:rPr kumimoji="1" lang="en-US" altLang="zh-CN" baseline="0" dirty="0" smtClean="0"/>
              <a:t>5</a:t>
            </a:r>
            <a:r>
              <a:rPr kumimoji="1" lang="zh-CN" altLang="en-US" baseline="0" dirty="0" smtClean="0"/>
              <a:t> </a:t>
            </a:r>
            <a:r>
              <a:rPr kumimoji="1" lang="en-US" altLang="zh-CN" baseline="0" dirty="0" smtClean="0"/>
              <a:t>female,)the</a:t>
            </a:r>
            <a:r>
              <a:rPr kumimoji="1" lang="zh-CN" altLang="en-US" baseline="0" dirty="0" smtClean="0"/>
              <a:t> </a:t>
            </a:r>
            <a:r>
              <a:rPr kumimoji="1" lang="en-US" altLang="zh-CN" baseline="0" dirty="0" smtClean="0"/>
              <a:t>prediction</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very</a:t>
            </a:r>
            <a:r>
              <a:rPr kumimoji="1" lang="zh-CN" altLang="en-US" baseline="0" dirty="0" smtClean="0"/>
              <a:t> </a:t>
            </a:r>
            <a:r>
              <a:rPr kumimoji="1" lang="en-US" altLang="zh-CN" baseline="0" dirty="0" smtClean="0"/>
              <a:t>hard,</a:t>
            </a:r>
            <a:r>
              <a:rPr kumimoji="1" lang="zh-CN" altLang="en-US" baseline="0" dirty="0" smtClean="0"/>
              <a:t> </a:t>
            </a:r>
            <a:r>
              <a:rPr kumimoji="1" lang="en-US" altLang="zh-CN" baseline="0" dirty="0" smtClean="0"/>
              <a:t>PCC</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only</a:t>
            </a:r>
            <a:r>
              <a:rPr kumimoji="1" lang="zh-CN" altLang="en-US" baseline="0" dirty="0" smtClean="0"/>
              <a:t> </a:t>
            </a:r>
            <a:r>
              <a:rPr kumimoji="1" lang="en-US" altLang="zh-CN" baseline="0" dirty="0" smtClean="0"/>
              <a:t>0.5~0.6,</a:t>
            </a:r>
            <a:r>
              <a:rPr kumimoji="1" lang="zh-CN" altLang="en-US" baseline="0" dirty="0" smtClean="0"/>
              <a:t> </a:t>
            </a:r>
            <a:r>
              <a:rPr kumimoji="1" lang="en-US" altLang="zh-CN" baseline="0" dirty="0" smtClean="0"/>
              <a:t>but</a:t>
            </a:r>
            <a:r>
              <a:rPr kumimoji="1" lang="zh-CN" altLang="en-US" baseline="0" dirty="0" smtClean="0"/>
              <a:t> </a:t>
            </a:r>
            <a:r>
              <a:rPr kumimoji="1" lang="en-US" altLang="zh-CN" baseline="0" dirty="0" smtClean="0"/>
              <a:t>1000</a:t>
            </a:r>
            <a:r>
              <a:rPr kumimoji="1" lang="zh-CN" altLang="en-US" baseline="0" dirty="0" smtClean="0"/>
              <a:t> </a:t>
            </a:r>
            <a:r>
              <a:rPr kumimoji="1" lang="en-US" altLang="zh-CN" baseline="0" dirty="0" smtClean="0"/>
              <a:t>times</a:t>
            </a:r>
            <a:r>
              <a:rPr kumimoji="1" lang="zh-CN" altLang="en-US" baseline="0" dirty="0" smtClean="0"/>
              <a:t> </a:t>
            </a:r>
            <a:r>
              <a:rPr kumimoji="1" lang="en-US" altLang="zh-CN" baseline="0" dirty="0" smtClean="0"/>
              <a:t>simulation</a:t>
            </a:r>
            <a:r>
              <a:rPr kumimoji="1" lang="zh-CN" altLang="en-US" baseline="0" dirty="0" smtClean="0"/>
              <a:t> </a:t>
            </a:r>
            <a:r>
              <a:rPr kumimoji="1" lang="en-US" altLang="zh-CN" baseline="0" dirty="0" smtClean="0"/>
              <a:t>has</a:t>
            </a:r>
            <a:r>
              <a:rPr kumimoji="1" lang="zh-CN" altLang="en-US" baseline="0" dirty="0" smtClean="0"/>
              <a:t> </a:t>
            </a:r>
            <a:r>
              <a:rPr kumimoji="1" lang="en-US" altLang="zh-CN" baseline="0" dirty="0" smtClean="0"/>
              <a:t>average</a:t>
            </a:r>
            <a:r>
              <a:rPr kumimoji="1" lang="zh-CN" altLang="en-US" baseline="0" dirty="0" smtClean="0"/>
              <a:t> </a:t>
            </a:r>
            <a:r>
              <a:rPr kumimoji="1" lang="en-US" altLang="zh-CN" baseline="0" dirty="0" smtClean="0"/>
              <a:t>PCC</a:t>
            </a:r>
            <a:r>
              <a:rPr kumimoji="1" lang="zh-CN" altLang="en-US" baseline="0" dirty="0" smtClean="0"/>
              <a:t> </a:t>
            </a:r>
            <a:r>
              <a:rPr kumimoji="1" lang="en-US" altLang="zh-CN" baseline="0" dirty="0" smtClean="0"/>
              <a:t>over</a:t>
            </a:r>
            <a:r>
              <a:rPr kumimoji="1" lang="zh-CN" altLang="en-US" baseline="0" dirty="0" smtClean="0"/>
              <a:t> </a:t>
            </a:r>
            <a:r>
              <a:rPr kumimoji="1" lang="en-US" altLang="zh-CN" baseline="0" dirty="0" smtClean="0"/>
              <a:t>0.8</a:t>
            </a:r>
            <a:endParaRPr kumimoji="1" lang="zh-CN" altLang="en-US" baseline="0" dirty="0" smtClean="0"/>
          </a:p>
          <a:p>
            <a:r>
              <a:rPr kumimoji="1" lang="en-US" altLang="zh-CN" baseline="0" dirty="0" smtClean="0"/>
              <a:t>We</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see</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left</a:t>
            </a:r>
            <a:r>
              <a:rPr kumimoji="1" lang="zh-CN" altLang="en-US" baseline="0" dirty="0" smtClean="0"/>
              <a:t> </a:t>
            </a:r>
            <a:r>
              <a:rPr kumimoji="1" lang="en-US" altLang="zh-CN" baseline="0" dirty="0" smtClean="0"/>
              <a:t>bottom</a:t>
            </a:r>
            <a:r>
              <a:rPr kumimoji="1" lang="zh-CN" altLang="en-US" baseline="0" dirty="0" smtClean="0"/>
              <a:t> </a:t>
            </a:r>
            <a:r>
              <a:rPr kumimoji="1" lang="en-US" altLang="zh-CN" baseline="0" dirty="0" smtClean="0"/>
              <a:t>plot,</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see</a:t>
            </a:r>
            <a:r>
              <a:rPr kumimoji="1" lang="zh-CN" altLang="en-US" baseline="0" dirty="0" smtClean="0"/>
              <a:t> </a:t>
            </a:r>
            <a:r>
              <a:rPr kumimoji="1" lang="en-US" altLang="zh-CN" baseline="0" dirty="0" smtClean="0"/>
              <a:t>each</a:t>
            </a:r>
            <a:r>
              <a:rPr kumimoji="1" lang="zh-CN" altLang="en-US" baseline="0" dirty="0" smtClean="0"/>
              <a:t> </a:t>
            </a:r>
            <a:r>
              <a:rPr kumimoji="1" lang="en-US" altLang="zh-CN" baseline="0" dirty="0" smtClean="0"/>
              <a:t>row</a:t>
            </a:r>
            <a:r>
              <a:rPr kumimoji="1" lang="zh-CN" altLang="en-US" baseline="0" dirty="0" smtClean="0"/>
              <a:t> </a:t>
            </a:r>
            <a:r>
              <a:rPr kumimoji="1" lang="en-US" altLang="zh-CN" baseline="0" dirty="0" smtClean="0"/>
              <a:t>has</a:t>
            </a:r>
            <a:r>
              <a:rPr kumimoji="1" lang="zh-CN" altLang="en-US" baseline="0" dirty="0" smtClean="0"/>
              <a:t> </a:t>
            </a:r>
            <a:r>
              <a:rPr kumimoji="1" lang="en-US" altLang="zh-CN" baseline="0" dirty="0" smtClean="0"/>
              <a:t>same</a:t>
            </a:r>
            <a:r>
              <a:rPr kumimoji="1" lang="zh-CN" altLang="en-US" baseline="0" dirty="0" smtClean="0"/>
              <a:t> </a:t>
            </a:r>
            <a:r>
              <a:rPr kumimoji="1" lang="en-US" altLang="zh-CN" baseline="0" dirty="0" smtClean="0"/>
              <a:t>parents</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traits</a:t>
            </a:r>
            <a:r>
              <a:rPr kumimoji="1" lang="zh-CN" altLang="en-US" baseline="0" dirty="0" smtClean="0"/>
              <a:t> </a:t>
            </a:r>
            <a:r>
              <a:rPr kumimoji="1" lang="en-US" altLang="zh-CN" baseline="0" dirty="0" smtClean="0"/>
              <a:t>are</a:t>
            </a:r>
            <a:r>
              <a:rPr kumimoji="1" lang="zh-CN" altLang="en-US" baseline="0" dirty="0" smtClean="0"/>
              <a:t> </a:t>
            </a:r>
            <a:r>
              <a:rPr kumimoji="1" lang="en-US" altLang="zh-CN" baseline="0" dirty="0" smtClean="0"/>
              <a:t>dominated</a:t>
            </a:r>
            <a:r>
              <a:rPr kumimoji="1" lang="zh-CN" altLang="en-US" baseline="0" dirty="0" smtClean="0"/>
              <a:t> </a:t>
            </a:r>
            <a:r>
              <a:rPr kumimoji="1" lang="en-US" altLang="zh-CN" baseline="0" dirty="0" smtClean="0"/>
              <a:t>by</a:t>
            </a:r>
            <a:r>
              <a:rPr kumimoji="1" lang="zh-CN" altLang="en-US" baseline="0" dirty="0" smtClean="0"/>
              <a:t> </a:t>
            </a:r>
            <a:r>
              <a:rPr kumimoji="1" lang="en-US" altLang="zh-CN" baseline="0" dirty="0" smtClean="0"/>
              <a:t>male,</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most</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male’s</a:t>
            </a:r>
            <a:r>
              <a:rPr kumimoji="1" lang="zh-CN" altLang="en-US" baseline="0" dirty="0" smtClean="0"/>
              <a:t> </a:t>
            </a:r>
            <a:r>
              <a:rPr kumimoji="1" lang="en-US" altLang="zh-CN" baseline="0" dirty="0" smtClean="0"/>
              <a:t>hybrid</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easy</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predict,</a:t>
            </a:r>
            <a:r>
              <a:rPr kumimoji="1" lang="zh-CN" altLang="en-US" baseline="0" dirty="0" smtClean="0"/>
              <a:t> </a:t>
            </a:r>
            <a:r>
              <a:rPr kumimoji="1" lang="en-US" altLang="zh-CN" baseline="0" dirty="0" smtClean="0"/>
              <a:t>only</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err="1" smtClean="0"/>
              <a:t>few’s</a:t>
            </a:r>
            <a:r>
              <a:rPr kumimoji="1" lang="zh-CN" altLang="en-US" baseline="0" dirty="0" smtClean="0"/>
              <a:t> </a:t>
            </a:r>
            <a:r>
              <a:rPr kumimoji="1" lang="en-US" altLang="zh-CN" baseline="0" dirty="0" smtClean="0"/>
              <a:t>hybrid</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hard</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predict.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previous</a:t>
            </a:r>
            <a:r>
              <a:rPr kumimoji="1" lang="zh-CN" altLang="en-US" baseline="0" dirty="0" smtClean="0"/>
              <a:t> </a:t>
            </a:r>
            <a:r>
              <a:rPr kumimoji="1" lang="en-US" altLang="zh-CN" baseline="0" dirty="0" smtClean="0"/>
              <a:t>test</a:t>
            </a:r>
            <a:r>
              <a:rPr kumimoji="1" lang="zh-CN" altLang="en-US" baseline="0" dirty="0" smtClean="0"/>
              <a:t> </a:t>
            </a:r>
            <a:r>
              <a:rPr kumimoji="1" lang="en-US" altLang="zh-CN" baseline="0" dirty="0" smtClean="0"/>
              <a:t>set</a:t>
            </a:r>
            <a:r>
              <a:rPr kumimoji="1" lang="zh-CN" altLang="en-US" baseline="0" dirty="0" smtClean="0"/>
              <a:t> </a:t>
            </a:r>
            <a:r>
              <a:rPr kumimoji="1" lang="en-US" altLang="zh-CN" baseline="0" dirty="0" smtClean="0"/>
              <a:t>happens</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be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hard</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predict</a:t>
            </a:r>
            <a:r>
              <a:rPr kumimoji="1" lang="zh-CN" altLang="en-US" baseline="0" dirty="0" smtClean="0"/>
              <a:t> </a:t>
            </a:r>
            <a:r>
              <a:rPr kumimoji="1" lang="en-US" altLang="zh-CN" baseline="0" dirty="0" smtClean="0"/>
              <a:t>males.</a:t>
            </a:r>
            <a:endParaRPr kumimoji="1" lang="zh-CN" altLang="en-US" baseline="0" dirty="0" smtClean="0"/>
          </a:p>
          <a:p>
            <a:r>
              <a:rPr kumimoji="1" lang="en-US" altLang="zh-CN" baseline="0" dirty="0" smtClean="0"/>
              <a:t>It</a:t>
            </a:r>
            <a:r>
              <a:rPr kumimoji="1" lang="zh-CN" altLang="en-US" baseline="0" dirty="0" smtClean="0"/>
              <a:t> </a:t>
            </a:r>
            <a:r>
              <a:rPr kumimoji="1" lang="en-US" altLang="zh-CN" baseline="0" dirty="0" smtClean="0"/>
              <a:t>seems</a:t>
            </a:r>
            <a:r>
              <a:rPr kumimoji="1" lang="zh-CN" altLang="en-US" baseline="0" dirty="0" smtClean="0"/>
              <a:t> </a:t>
            </a:r>
            <a:r>
              <a:rPr kumimoji="1" lang="en-US" altLang="zh-CN" baseline="0" dirty="0" smtClean="0"/>
              <a:t>that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get</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high</a:t>
            </a:r>
            <a:r>
              <a:rPr kumimoji="1" lang="zh-CN" altLang="en-US" baseline="0" dirty="0" smtClean="0"/>
              <a:t> </a:t>
            </a:r>
            <a:r>
              <a:rPr kumimoji="1" lang="en-US" altLang="zh-CN" baseline="0" dirty="0" err="1" smtClean="0"/>
              <a:t>pcc</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average,</a:t>
            </a:r>
            <a:r>
              <a:rPr kumimoji="1" lang="zh-CN" altLang="en-US" baseline="0" dirty="0" smtClean="0"/>
              <a:t> </a:t>
            </a:r>
            <a:r>
              <a:rPr kumimoji="1" lang="en-US" altLang="zh-CN" baseline="0" dirty="0" smtClean="0"/>
              <a:t>but</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stills</a:t>
            </a:r>
            <a:r>
              <a:rPr kumimoji="1" lang="zh-CN" altLang="en-US" baseline="0" dirty="0" smtClean="0"/>
              <a:t> </a:t>
            </a:r>
            <a:r>
              <a:rPr kumimoji="1" lang="en-US" altLang="zh-CN" baseline="0" dirty="0" smtClean="0"/>
              <a:t>fails</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solve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problem,</a:t>
            </a:r>
            <a:r>
              <a:rPr kumimoji="1" lang="zh-CN" altLang="en-US" baseline="0" dirty="0" smtClean="0"/>
              <a:t> </a:t>
            </a:r>
            <a:r>
              <a:rPr kumimoji="1" lang="en-US" altLang="zh-CN" baseline="0" dirty="0" smtClean="0"/>
              <a:t>actually</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only</a:t>
            </a:r>
            <a:r>
              <a:rPr kumimoji="1" lang="zh-CN" altLang="en-US" baseline="0" dirty="0" smtClean="0"/>
              <a:t> </a:t>
            </a:r>
            <a:r>
              <a:rPr kumimoji="1" lang="en-US" altLang="zh-CN" baseline="0" dirty="0" smtClean="0"/>
              <a:t>performs</a:t>
            </a:r>
            <a:r>
              <a:rPr kumimoji="1" lang="zh-CN" altLang="en-US" baseline="0" dirty="0" smtClean="0"/>
              <a:t> </a:t>
            </a:r>
            <a:r>
              <a:rPr kumimoji="1" lang="en-US" altLang="zh-CN" baseline="0" dirty="0" smtClean="0"/>
              <a:t>well</a:t>
            </a:r>
            <a:r>
              <a:rPr kumimoji="1" lang="zh-CN" altLang="en-US" baseline="0" dirty="0" smtClean="0"/>
              <a:t> </a:t>
            </a:r>
            <a:r>
              <a:rPr kumimoji="1" lang="en-US" altLang="zh-CN" baseline="0" dirty="0" smtClean="0"/>
              <a:t>because</a:t>
            </a:r>
            <a:r>
              <a:rPr kumimoji="1" lang="zh-CN" altLang="en-US" baseline="0" dirty="0" smtClean="0"/>
              <a:t> </a:t>
            </a:r>
            <a:r>
              <a:rPr kumimoji="1" lang="en-US" altLang="zh-CN" baseline="0" dirty="0" smtClean="0"/>
              <a:t>these</a:t>
            </a:r>
            <a:r>
              <a:rPr kumimoji="1" lang="zh-CN" altLang="en-US" baseline="0" dirty="0" smtClean="0"/>
              <a:t> </a:t>
            </a:r>
            <a:r>
              <a:rPr kumimoji="1" lang="en-US" altLang="zh-CN" baseline="0" dirty="0" smtClean="0"/>
              <a:t>samples</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close</a:t>
            </a:r>
            <a:r>
              <a:rPr kumimoji="1" lang="zh-CN" altLang="en-US" baseline="0" dirty="0" smtClean="0"/>
              <a:t> </a:t>
            </a:r>
            <a:r>
              <a:rPr kumimoji="1" lang="en-US" altLang="zh-CN" baseline="0" dirty="0" smtClean="0"/>
              <a:t>relationships,</a:t>
            </a:r>
            <a:r>
              <a:rPr kumimoji="1" lang="zh-CN" altLang="en-US" baseline="0" dirty="0" smtClean="0"/>
              <a:t> </a:t>
            </a:r>
            <a:r>
              <a:rPr kumimoji="1" lang="en-US" altLang="zh-CN" baseline="0" dirty="0" smtClean="0"/>
              <a:t>but</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see</a:t>
            </a:r>
            <a:r>
              <a:rPr kumimoji="1" lang="zh-CN" altLang="en-US" baseline="0" dirty="0" smtClean="0"/>
              <a:t> </a:t>
            </a:r>
            <a:r>
              <a:rPr kumimoji="1" lang="en-US" altLang="zh-CN" baseline="0" dirty="0" smtClean="0"/>
              <a:t>there</a:t>
            </a:r>
            <a:r>
              <a:rPr kumimoji="1" lang="zh-CN" altLang="en-US" baseline="0" dirty="0" smtClean="0"/>
              <a:t> </a:t>
            </a:r>
            <a:r>
              <a:rPr kumimoji="1" lang="en-US" altLang="zh-CN" baseline="0" dirty="0" smtClean="0"/>
              <a:t>are</a:t>
            </a:r>
            <a:r>
              <a:rPr kumimoji="1" lang="zh-CN" altLang="en-US" baseline="0" dirty="0" smtClean="0"/>
              <a:t> </a:t>
            </a:r>
            <a:r>
              <a:rPr kumimoji="1" lang="en-US" altLang="zh-CN" baseline="0" dirty="0" smtClean="0"/>
              <a:t>some</a:t>
            </a:r>
            <a:r>
              <a:rPr kumimoji="1" lang="zh-CN" altLang="en-US" baseline="0" dirty="0" smtClean="0"/>
              <a:t> </a:t>
            </a:r>
            <a:r>
              <a:rPr kumimoji="1" lang="en-US" altLang="zh-CN" baseline="0" dirty="0" smtClean="0"/>
              <a:t>males</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distant</a:t>
            </a:r>
            <a:r>
              <a:rPr kumimoji="1" lang="zh-CN" altLang="en-US" baseline="0" dirty="0" smtClean="0"/>
              <a:t> </a:t>
            </a:r>
            <a:r>
              <a:rPr kumimoji="1" lang="en-US" altLang="zh-CN" baseline="0" dirty="0" smtClean="0"/>
              <a:t>relationship,</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performs</a:t>
            </a:r>
            <a:r>
              <a:rPr kumimoji="1" lang="zh-CN" altLang="en-US" baseline="0" dirty="0" smtClean="0"/>
              <a:t> </a:t>
            </a:r>
            <a:r>
              <a:rPr kumimoji="1" lang="en-US" altLang="zh-CN" baseline="0" dirty="0" smtClean="0"/>
              <a:t>badly.</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aim</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develop</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purely</a:t>
            </a:r>
            <a:r>
              <a:rPr kumimoji="1" lang="zh-CN" altLang="en-US" baseline="0" dirty="0" smtClean="0"/>
              <a:t> </a:t>
            </a:r>
            <a:r>
              <a:rPr kumimoji="1" lang="en-US" altLang="zh-CN" baseline="0" dirty="0" smtClean="0"/>
              <a:t>rely</a:t>
            </a:r>
            <a:r>
              <a:rPr kumimoji="1" lang="zh-CN" altLang="en-US" baseline="0" dirty="0" smtClean="0"/>
              <a:t> </a:t>
            </a:r>
            <a:r>
              <a:rPr kumimoji="1" lang="en-US" altLang="zh-CN" baseline="0" dirty="0" smtClean="0"/>
              <a:t>on</a:t>
            </a:r>
            <a:r>
              <a:rPr kumimoji="1" lang="zh-CN" altLang="en-US" baseline="0" dirty="0" smtClean="0"/>
              <a:t> </a:t>
            </a:r>
            <a:r>
              <a:rPr kumimoji="1" lang="en-US" altLang="zh-CN" baseline="0" dirty="0" smtClean="0"/>
              <a:t>SNP</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predict,</a:t>
            </a:r>
            <a:r>
              <a:rPr kumimoji="1" lang="zh-CN" altLang="en-US" baseline="0" dirty="0" smtClean="0"/>
              <a:t> </a:t>
            </a:r>
            <a:r>
              <a:rPr kumimoji="1" lang="en-US" altLang="zh-CN" baseline="0" dirty="0" smtClean="0"/>
              <a:t>but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doesn’t</a:t>
            </a:r>
            <a:r>
              <a:rPr kumimoji="1" lang="zh-CN" altLang="en-US" baseline="0" dirty="0" smtClean="0"/>
              <a:t> </a:t>
            </a:r>
            <a:r>
              <a:rPr kumimoji="1" lang="en-US" altLang="zh-CN" baseline="0" dirty="0" smtClean="0"/>
              <a:t>learn</a:t>
            </a:r>
            <a:r>
              <a:rPr kumimoji="1" lang="zh-CN" altLang="en-US" baseline="0" dirty="0" smtClean="0"/>
              <a:t> </a:t>
            </a:r>
            <a:r>
              <a:rPr kumimoji="1" lang="en-US" altLang="zh-CN" baseline="0" dirty="0" smtClean="0"/>
              <a:t>that</a:t>
            </a:r>
            <a:r>
              <a:rPr kumimoji="1" lang="zh-CN" altLang="en-US" baseline="0" dirty="0" smtClean="0"/>
              <a:t> </a:t>
            </a:r>
            <a:r>
              <a:rPr kumimoji="1" lang="en-US" altLang="zh-CN" baseline="0" dirty="0" smtClean="0"/>
              <a:t>much,</a:t>
            </a:r>
            <a:r>
              <a:rPr kumimoji="1" lang="zh-CN" altLang="en-US" baseline="0" dirty="0" smtClean="0"/>
              <a:t> </a:t>
            </a:r>
            <a:r>
              <a:rPr kumimoji="1" lang="en-US" altLang="zh-CN" baseline="0" dirty="0" smtClean="0"/>
              <a:t>under</a:t>
            </a:r>
            <a:r>
              <a:rPr kumimoji="1" lang="zh-CN" altLang="en-US" baseline="0" dirty="0" smtClean="0"/>
              <a:t> </a:t>
            </a:r>
            <a:r>
              <a:rPr kumimoji="1" lang="en-US" altLang="zh-CN" baseline="0" dirty="0" smtClean="0"/>
              <a:t>their</a:t>
            </a:r>
            <a:r>
              <a:rPr kumimoji="1" lang="zh-CN" altLang="en-US" baseline="0" dirty="0" smtClean="0"/>
              <a:t> </a:t>
            </a:r>
            <a:r>
              <a:rPr kumimoji="1" lang="en-US" altLang="zh-CN" baseline="0" dirty="0" smtClean="0"/>
              <a:t>own</a:t>
            </a:r>
            <a:r>
              <a:rPr kumimoji="1" lang="zh-CN" altLang="en-US" baseline="0" dirty="0" smtClean="0"/>
              <a:t> </a:t>
            </a:r>
            <a:r>
              <a:rPr kumimoji="1" lang="en-US" altLang="zh-CN" baseline="0" dirty="0" smtClean="0"/>
              <a:t>training</a:t>
            </a:r>
            <a:r>
              <a:rPr kumimoji="1" lang="zh-CN" altLang="en-US" baseline="0" dirty="0" smtClean="0"/>
              <a:t> </a:t>
            </a:r>
            <a:r>
              <a:rPr kumimoji="1" lang="en-US" altLang="zh-CN" baseline="0" dirty="0" smtClean="0"/>
              <a:t>criterion,</a:t>
            </a:r>
            <a:r>
              <a:rPr kumimoji="1" lang="zh-CN" altLang="en-US" baseline="0" dirty="0" smtClean="0"/>
              <a:t> </a:t>
            </a:r>
            <a:r>
              <a:rPr kumimoji="1" lang="en-US" altLang="zh-CN" baseline="0" dirty="0" smtClean="0"/>
              <a:t>they</a:t>
            </a:r>
            <a:r>
              <a:rPr kumimoji="1" lang="zh-CN" altLang="en-US" baseline="0" dirty="0" smtClean="0"/>
              <a:t> </a:t>
            </a:r>
            <a:r>
              <a:rPr kumimoji="1" lang="en-US" altLang="zh-CN" baseline="0" dirty="0" smtClean="0"/>
              <a:t>only</a:t>
            </a:r>
            <a:r>
              <a:rPr kumimoji="1" lang="zh-CN" altLang="en-US" baseline="0" dirty="0" smtClean="0"/>
              <a:t> </a:t>
            </a:r>
            <a:r>
              <a:rPr kumimoji="1" lang="en-US" altLang="zh-CN" baseline="0" dirty="0" smtClean="0"/>
              <a:t>learn</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deduce</a:t>
            </a:r>
            <a:r>
              <a:rPr kumimoji="1" lang="zh-CN" altLang="en-US" baseline="0" dirty="0" smtClean="0"/>
              <a:t> </a:t>
            </a:r>
            <a:r>
              <a:rPr kumimoji="1" lang="en-US" altLang="zh-CN" baseline="0" dirty="0" smtClean="0"/>
              <a:t>their</a:t>
            </a:r>
            <a:r>
              <a:rPr kumimoji="1" lang="zh-CN" altLang="en-US" baseline="0" dirty="0" smtClean="0"/>
              <a:t> </a:t>
            </a:r>
            <a:r>
              <a:rPr kumimoji="1" lang="en-US" altLang="zh-CN" baseline="0" dirty="0" smtClean="0"/>
              <a:t>parents</a:t>
            </a:r>
            <a:r>
              <a:rPr kumimoji="1" lang="zh-CN" altLang="en-US" baseline="0" dirty="0" smtClean="0"/>
              <a:t> </a:t>
            </a:r>
            <a:r>
              <a:rPr kumimoji="1" lang="en-US" altLang="zh-CN" baseline="0" dirty="0" smtClean="0"/>
              <a:t>traits,</a:t>
            </a:r>
            <a:r>
              <a:rPr kumimoji="1" lang="zh-CN" altLang="en-US" baseline="0" dirty="0" smtClean="0"/>
              <a:t> </a:t>
            </a:r>
            <a:r>
              <a:rPr kumimoji="1" lang="en-US" altLang="zh-CN" baseline="0" dirty="0" smtClean="0"/>
              <a:t>so</a:t>
            </a:r>
            <a:r>
              <a:rPr kumimoji="1" lang="zh-CN" altLang="en-US" baseline="0" dirty="0" smtClean="0"/>
              <a:t> </a:t>
            </a:r>
            <a:r>
              <a:rPr kumimoji="1" lang="en-US" altLang="zh-CN" baseline="0" dirty="0" smtClean="0"/>
              <a:t>if</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distant</a:t>
            </a:r>
            <a:r>
              <a:rPr kumimoji="1" lang="zh-CN" altLang="en-US" baseline="0" dirty="0" smtClean="0"/>
              <a:t> </a:t>
            </a:r>
            <a:r>
              <a:rPr kumimoji="1" lang="en-US" altLang="zh-CN" baseline="0" dirty="0" smtClean="0"/>
              <a:t>related</a:t>
            </a:r>
            <a:r>
              <a:rPr kumimoji="1" lang="zh-CN" altLang="en-US" baseline="0" dirty="0" smtClean="0"/>
              <a:t> </a:t>
            </a:r>
            <a:r>
              <a:rPr kumimoji="1" lang="en-US" altLang="zh-CN" baseline="0" dirty="0" smtClean="0"/>
              <a:t>sample,</a:t>
            </a:r>
            <a:r>
              <a:rPr kumimoji="1" lang="zh-CN" altLang="en-US" baseline="0" dirty="0" smtClean="0"/>
              <a:t> </a:t>
            </a:r>
            <a:r>
              <a:rPr kumimoji="1" lang="en-US" altLang="zh-CN" baseline="0" dirty="0" smtClean="0"/>
              <a:t>or</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future</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sample</a:t>
            </a:r>
            <a:r>
              <a:rPr kumimoji="1" lang="zh-CN" altLang="en-US" baseline="0" dirty="0" smtClean="0"/>
              <a:t> </a:t>
            </a:r>
            <a:r>
              <a:rPr kumimoji="1" lang="en-US" altLang="zh-CN" baseline="0" dirty="0" smtClean="0"/>
              <a:t>which</a:t>
            </a:r>
            <a:r>
              <a:rPr kumimoji="1" lang="zh-CN" altLang="en-US" baseline="0" dirty="0" smtClean="0"/>
              <a:t> </a:t>
            </a:r>
            <a:r>
              <a:rPr kumimoji="1" lang="en-US" altLang="zh-CN" baseline="0" dirty="0" smtClean="0"/>
              <a:t>has</a:t>
            </a:r>
            <a:r>
              <a:rPr kumimoji="1" lang="zh-CN" altLang="en-US" baseline="0" dirty="0" smtClean="0"/>
              <a:t> </a:t>
            </a:r>
            <a:r>
              <a:rPr kumimoji="1" lang="en-US" altLang="zh-CN" baseline="0" dirty="0" smtClean="0"/>
              <a:t>totally</a:t>
            </a:r>
            <a:r>
              <a:rPr kumimoji="1" lang="zh-CN" altLang="en-US" baseline="0" dirty="0" smtClean="0"/>
              <a:t> </a:t>
            </a:r>
            <a:r>
              <a:rPr kumimoji="1" lang="en-US" altLang="zh-CN" baseline="0" dirty="0" smtClean="0"/>
              <a:t>different</a:t>
            </a:r>
            <a:r>
              <a:rPr kumimoji="1" lang="zh-CN" altLang="en-US" baseline="0" dirty="0" smtClean="0"/>
              <a:t> </a:t>
            </a:r>
            <a:r>
              <a:rPr kumimoji="1" lang="en-US" altLang="zh-CN" baseline="0" dirty="0" smtClean="0"/>
              <a:t>parents</a:t>
            </a:r>
            <a:r>
              <a:rPr kumimoji="1" lang="zh-CN" altLang="en-US" baseline="0" dirty="0" smtClean="0"/>
              <a:t> </a:t>
            </a:r>
            <a:r>
              <a:rPr kumimoji="1" lang="en-US" altLang="zh-CN" baseline="0" dirty="0" smtClean="0"/>
              <a:t>from</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dataset,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obviously</a:t>
            </a:r>
            <a:r>
              <a:rPr kumimoji="1" lang="zh-CN" altLang="en-US" baseline="0" dirty="0" smtClean="0"/>
              <a:t> </a:t>
            </a:r>
            <a:r>
              <a:rPr kumimoji="1" lang="en-US" altLang="zh-CN" baseline="0" dirty="0" smtClean="0"/>
              <a:t>will</a:t>
            </a:r>
            <a:r>
              <a:rPr kumimoji="1" lang="zh-CN" altLang="en-US" baseline="0" dirty="0" smtClean="0"/>
              <a:t> </a:t>
            </a:r>
            <a:r>
              <a:rPr kumimoji="1" lang="en-US" altLang="zh-CN" baseline="0" dirty="0" smtClean="0"/>
              <a:t>perform</a:t>
            </a:r>
            <a:r>
              <a:rPr kumimoji="1" lang="zh-CN" altLang="en-US" baseline="0" dirty="0" smtClean="0"/>
              <a:t> </a:t>
            </a:r>
            <a:r>
              <a:rPr kumimoji="1" lang="en-US" altLang="zh-CN" baseline="0" dirty="0" smtClean="0"/>
              <a:t>badly.</a:t>
            </a:r>
            <a:r>
              <a:rPr kumimoji="1" lang="zh-CN" altLang="en-US" baseline="0" dirty="0" smtClean="0"/>
              <a:t> </a:t>
            </a:r>
            <a:endParaRPr kumimoji="1" lang="zh-CN" altLang="en-US" dirty="0"/>
          </a:p>
        </p:txBody>
      </p:sp>
      <p:sp>
        <p:nvSpPr>
          <p:cNvPr id="4" name="幻灯片编号占位符 3"/>
          <p:cNvSpPr>
            <a:spLocks noGrp="1"/>
          </p:cNvSpPr>
          <p:nvPr>
            <p:ph type="sldNum" sz="quarter" idx="10"/>
          </p:nvPr>
        </p:nvSpPr>
        <p:spPr/>
        <p:txBody>
          <a:bodyPr/>
          <a:lstStyle/>
          <a:p>
            <a:fld id="{DA1DEDEB-CDEC-B547-B9FA-8D605615F2E1}" type="slidenum">
              <a:rPr kumimoji="1" lang="zh-CN" altLang="en-US" smtClean="0"/>
              <a:t>7</a:t>
            </a:fld>
            <a:endParaRPr kumimoji="1" lang="zh-CN" altLang="en-US"/>
          </a:p>
        </p:txBody>
      </p:sp>
    </p:spTree>
    <p:extLst>
      <p:ext uri="{BB962C8B-B14F-4D97-AF65-F5344CB8AC3E}">
        <p14:creationId xmlns:p14="http://schemas.microsoft.com/office/powerpoint/2010/main" val="1275771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a:t>
            </a:r>
            <a:r>
              <a:rPr kumimoji="1" lang="zh-CN" altLang="en-US" dirty="0" smtClean="0"/>
              <a:t> </a:t>
            </a:r>
            <a:r>
              <a:rPr kumimoji="1" lang="en-US" altLang="zh-CN" dirty="0" smtClean="0"/>
              <a:t>partially</a:t>
            </a:r>
            <a:r>
              <a:rPr kumimoji="1" lang="zh-CN" altLang="en-US" baseline="0" dirty="0" smtClean="0"/>
              <a:t> </a:t>
            </a:r>
            <a:r>
              <a:rPr kumimoji="1" lang="en-US" altLang="zh-CN" baseline="0" dirty="0" smtClean="0"/>
              <a:t>solve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problem</a:t>
            </a:r>
            <a:r>
              <a:rPr kumimoji="1" lang="zh-CN" altLang="en-US" baseline="0" dirty="0" smtClean="0"/>
              <a:t> </a:t>
            </a:r>
            <a:r>
              <a:rPr kumimoji="1" lang="en-US" altLang="zh-CN" baseline="0" dirty="0" smtClean="0"/>
              <a:t>by</a:t>
            </a:r>
            <a:r>
              <a:rPr kumimoji="1" lang="zh-CN" altLang="en-US" baseline="0" dirty="0" smtClean="0"/>
              <a:t> </a:t>
            </a:r>
            <a:r>
              <a:rPr kumimoji="1" lang="en-US" altLang="zh-CN" baseline="0" dirty="0" smtClean="0"/>
              <a:t>using</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mixed</a:t>
            </a:r>
            <a:r>
              <a:rPr kumimoji="1" lang="zh-CN" altLang="en-US" baseline="0" dirty="0" smtClean="0"/>
              <a:t> </a:t>
            </a:r>
            <a:r>
              <a:rPr kumimoji="1" lang="en-US" altLang="zh-CN" baseline="0" dirty="0" smtClean="0"/>
              <a:t>linear</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but</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still</a:t>
            </a:r>
            <a:r>
              <a:rPr kumimoji="1" lang="zh-CN" altLang="en-US" baseline="0" dirty="0" smtClean="0"/>
              <a:t> </a:t>
            </a:r>
            <a:r>
              <a:rPr kumimoji="1" lang="en-US" altLang="zh-CN" baseline="0" dirty="0" smtClean="0"/>
              <a:t>has</a:t>
            </a:r>
            <a:r>
              <a:rPr kumimoji="1" lang="zh-CN" altLang="en-US" baseline="0" dirty="0" smtClean="0"/>
              <a:t> </a:t>
            </a:r>
            <a:r>
              <a:rPr kumimoji="1" lang="en-US" altLang="zh-CN" baseline="0" dirty="0" smtClean="0"/>
              <a:t>many</a:t>
            </a:r>
            <a:r>
              <a:rPr kumimoji="1" lang="zh-CN" altLang="en-US" baseline="0" dirty="0" smtClean="0"/>
              <a:t> </a:t>
            </a:r>
            <a:r>
              <a:rPr kumimoji="1" lang="en-US" altLang="zh-CN" baseline="0" dirty="0" smtClean="0"/>
              <a:t>problems,</a:t>
            </a:r>
            <a:r>
              <a:rPr kumimoji="1" lang="zh-CN" altLang="en-US" baseline="0" dirty="0" smtClean="0"/>
              <a:t> </a:t>
            </a:r>
            <a:r>
              <a:rPr kumimoji="1" lang="en-US" altLang="zh-CN" baseline="0" dirty="0" smtClean="0"/>
              <a:t>here</a:t>
            </a:r>
            <a:r>
              <a:rPr kumimoji="1" lang="zh-CN" altLang="en-US" baseline="0" dirty="0" smtClean="0"/>
              <a:t> </a:t>
            </a:r>
            <a:r>
              <a:rPr kumimoji="1" lang="en-US" altLang="zh-CN" baseline="0" dirty="0" smtClean="0"/>
              <a:t>I</a:t>
            </a:r>
            <a:r>
              <a:rPr kumimoji="1" lang="zh-CN" altLang="en-US" baseline="0" dirty="0" smtClean="0"/>
              <a:t> </a:t>
            </a:r>
            <a:r>
              <a:rPr kumimoji="1" lang="en-US" altLang="zh-CN" baseline="0" dirty="0" smtClean="0"/>
              <a:t>will</a:t>
            </a:r>
            <a:r>
              <a:rPr kumimoji="1" lang="zh-CN" altLang="en-US" baseline="0" dirty="0" smtClean="0"/>
              <a:t> </a:t>
            </a:r>
            <a:r>
              <a:rPr kumimoji="1" lang="en-US" altLang="zh-CN" baseline="0" dirty="0" smtClean="0"/>
              <a:t>introduce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design</a:t>
            </a:r>
            <a:r>
              <a:rPr kumimoji="1" lang="zh-CN" altLang="en-US" baseline="0" dirty="0" smtClean="0"/>
              <a:t> </a:t>
            </a:r>
            <a:r>
              <a:rPr kumimoji="1" lang="en-US" altLang="zh-CN" baseline="0" dirty="0" smtClean="0"/>
              <a:t>very</a:t>
            </a:r>
            <a:r>
              <a:rPr kumimoji="1" lang="zh-CN" altLang="en-US" baseline="0" dirty="0" smtClean="0"/>
              <a:t> </a:t>
            </a:r>
            <a:r>
              <a:rPr kumimoji="1" lang="en-US" altLang="zh-CN" baseline="0" dirty="0" smtClean="0"/>
              <a:t>briefly.</a:t>
            </a:r>
            <a:endParaRPr kumimoji="1" lang="zh-CN" altLang="en-US" baseline="0" dirty="0" smtClean="0"/>
          </a:p>
          <a:p>
            <a:r>
              <a:rPr kumimoji="1" lang="en-US" altLang="zh-CN" baseline="0" dirty="0" smtClean="0"/>
              <a:t>The</a:t>
            </a:r>
            <a:r>
              <a:rPr kumimoji="1" lang="zh-CN" altLang="en-US" baseline="0" dirty="0" smtClean="0"/>
              <a:t> </a:t>
            </a:r>
            <a:r>
              <a:rPr kumimoji="1" lang="en-US" altLang="zh-CN" baseline="0" dirty="0" smtClean="0"/>
              <a:t>common</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only</a:t>
            </a:r>
            <a:r>
              <a:rPr kumimoji="1" lang="zh-CN" altLang="en-US" baseline="0" dirty="0" smtClean="0"/>
              <a:t> </a:t>
            </a:r>
            <a:r>
              <a:rPr kumimoji="1" lang="en-US" altLang="zh-CN" baseline="0" dirty="0" smtClean="0"/>
              <a:t>learns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genetic</a:t>
            </a:r>
            <a:r>
              <a:rPr kumimoji="1" lang="zh-CN" altLang="en-US" baseline="0" dirty="0" smtClean="0"/>
              <a:t> </a:t>
            </a:r>
            <a:r>
              <a:rPr kumimoji="1" lang="en-US" altLang="zh-CN" baseline="0" dirty="0" smtClean="0"/>
              <a:t>similarity,</a:t>
            </a:r>
            <a:r>
              <a:rPr kumimoji="1" lang="zh-CN" altLang="en-US" baseline="0" dirty="0" smtClean="0"/>
              <a:t> </a:t>
            </a:r>
            <a:r>
              <a:rPr kumimoji="1" lang="en-US" altLang="zh-CN" baseline="0" dirty="0" smtClean="0"/>
              <a:t>that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only</a:t>
            </a:r>
            <a:r>
              <a:rPr kumimoji="1" lang="zh-CN" altLang="en-US" baseline="0" dirty="0" smtClean="0"/>
              <a:t> </a:t>
            </a:r>
            <a:r>
              <a:rPr kumimoji="1" lang="en-US" altLang="zh-CN" baseline="0" dirty="0" smtClean="0"/>
              <a:t>deduce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parents</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rely</a:t>
            </a:r>
            <a:r>
              <a:rPr kumimoji="1" lang="zh-CN" altLang="en-US" baseline="0" dirty="0" smtClean="0"/>
              <a:t> </a:t>
            </a:r>
            <a:r>
              <a:rPr kumimoji="1" lang="en-US" altLang="zh-CN" baseline="0" dirty="0" smtClean="0"/>
              <a:t>on</a:t>
            </a:r>
            <a:r>
              <a:rPr kumimoji="1" lang="zh-CN" altLang="en-US" baseline="0" dirty="0" smtClean="0"/>
              <a:t> </a:t>
            </a:r>
            <a:r>
              <a:rPr kumimoji="1" lang="en-US" altLang="zh-CN" baseline="0" dirty="0" smtClean="0"/>
              <a:t>relationships.</a:t>
            </a:r>
            <a:r>
              <a:rPr kumimoji="1" lang="zh-CN" altLang="en-US" baseline="0" dirty="0" smtClean="0"/>
              <a:t> </a:t>
            </a:r>
            <a:r>
              <a:rPr kumimoji="1" lang="en-US" altLang="zh-CN" baseline="0" dirty="0" smtClean="0"/>
              <a:t>So</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seems</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make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consider</a:t>
            </a:r>
            <a:r>
              <a:rPr kumimoji="1" lang="zh-CN" altLang="en-US" baseline="0" dirty="0" smtClean="0"/>
              <a:t> </a:t>
            </a:r>
            <a:r>
              <a:rPr kumimoji="1" lang="en-US" altLang="zh-CN" baseline="0" dirty="0" smtClean="0"/>
              <a:t>some</a:t>
            </a:r>
            <a:r>
              <a:rPr kumimoji="1" lang="zh-CN" altLang="en-US" baseline="0" dirty="0" smtClean="0"/>
              <a:t> </a:t>
            </a:r>
            <a:r>
              <a:rPr kumimoji="1" lang="en-US" altLang="zh-CN" baseline="0" dirty="0" smtClean="0"/>
              <a:t>significantly</a:t>
            </a:r>
            <a:r>
              <a:rPr kumimoji="1" lang="zh-CN" altLang="en-US" baseline="0" dirty="0" smtClean="0"/>
              <a:t> </a:t>
            </a:r>
            <a:r>
              <a:rPr kumimoji="1" lang="en-US" altLang="zh-CN" baseline="0" dirty="0" smtClean="0"/>
              <a:t>correlated</a:t>
            </a:r>
            <a:r>
              <a:rPr kumimoji="1" lang="zh-CN" altLang="en-US" baseline="0" dirty="0" smtClean="0"/>
              <a:t> </a:t>
            </a:r>
            <a:r>
              <a:rPr kumimoji="1" lang="en-US" altLang="zh-CN" baseline="0" dirty="0" smtClean="0"/>
              <a:t>SNPs</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feature</a:t>
            </a:r>
            <a:r>
              <a:rPr kumimoji="1" lang="zh-CN" altLang="en-US" baseline="0" dirty="0" smtClean="0"/>
              <a:t> </a:t>
            </a:r>
            <a:r>
              <a:rPr kumimoji="1" lang="en-US" altLang="zh-CN" baseline="0" dirty="0" smtClean="0"/>
              <a:t>too,</a:t>
            </a:r>
            <a:r>
              <a:rPr kumimoji="1" lang="zh-CN" altLang="en-US" baseline="0" dirty="0" smtClean="0"/>
              <a:t> </a:t>
            </a:r>
            <a:r>
              <a:rPr kumimoji="1" lang="en-US" altLang="zh-CN" baseline="0" dirty="0" smtClean="0"/>
              <a:t>so</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will</a:t>
            </a:r>
            <a:r>
              <a:rPr kumimoji="1" lang="zh-CN" altLang="en-US" baseline="0" dirty="0" smtClean="0"/>
              <a:t> </a:t>
            </a:r>
            <a:r>
              <a:rPr kumimoji="1" lang="en-US" altLang="zh-CN" baseline="0" dirty="0" smtClean="0"/>
              <a:t>not</a:t>
            </a:r>
            <a:r>
              <a:rPr kumimoji="1" lang="zh-CN" altLang="en-US" baseline="0" dirty="0" smtClean="0"/>
              <a:t> </a:t>
            </a:r>
            <a:r>
              <a:rPr kumimoji="1" lang="en-US" altLang="zh-CN" baseline="0" dirty="0" smtClean="0"/>
              <a:t>only</a:t>
            </a:r>
            <a:r>
              <a:rPr kumimoji="1" lang="zh-CN" altLang="en-US" baseline="0" dirty="0" smtClean="0"/>
              <a:t> </a:t>
            </a:r>
            <a:r>
              <a:rPr kumimoji="1" lang="en-US" altLang="zh-CN" baseline="0" dirty="0" smtClean="0"/>
              <a:t>rely</a:t>
            </a:r>
            <a:r>
              <a:rPr kumimoji="1" lang="zh-CN" altLang="en-US" baseline="0" dirty="0" smtClean="0"/>
              <a:t> </a:t>
            </a:r>
            <a:r>
              <a:rPr kumimoji="1" lang="en-US" altLang="zh-CN" baseline="0" dirty="0" smtClean="0"/>
              <a:t>on</a:t>
            </a:r>
            <a:r>
              <a:rPr kumimoji="1" lang="zh-CN" altLang="en-US" baseline="0" dirty="0" smtClean="0"/>
              <a:t> </a:t>
            </a:r>
            <a:r>
              <a:rPr kumimoji="1" lang="en-US" altLang="zh-CN" baseline="0" dirty="0" err="1" smtClean="0"/>
              <a:t>relastionship</a:t>
            </a:r>
            <a:r>
              <a:rPr kumimoji="1" lang="zh-CN" altLang="en-US" baseline="0" dirty="0" smtClean="0"/>
              <a:t> </a:t>
            </a:r>
            <a:r>
              <a:rPr kumimoji="1" lang="en-US" altLang="zh-CN" baseline="0" dirty="0" smtClean="0"/>
              <a:t>deduction.</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if</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pick</a:t>
            </a:r>
            <a:r>
              <a:rPr kumimoji="1" lang="zh-CN" altLang="en-US" baseline="0" dirty="0" smtClean="0"/>
              <a:t> </a:t>
            </a:r>
            <a:r>
              <a:rPr kumimoji="1" lang="en-US" altLang="zh-CN" baseline="0" dirty="0" smtClean="0"/>
              <a:t>up</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SNPs</a:t>
            </a:r>
            <a:r>
              <a:rPr kumimoji="1" lang="zh-CN" altLang="en-US" baseline="0" dirty="0" smtClean="0"/>
              <a:t> </a:t>
            </a:r>
            <a:r>
              <a:rPr kumimoji="1" lang="en-US" altLang="zh-CN" baseline="0" dirty="0" smtClean="0"/>
              <a:t>correctly,</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predict</a:t>
            </a:r>
            <a:r>
              <a:rPr kumimoji="1" lang="zh-CN" altLang="en-US" baseline="0" dirty="0" smtClean="0"/>
              <a:t> </a:t>
            </a:r>
            <a:r>
              <a:rPr kumimoji="1" lang="en-US" altLang="zh-CN" baseline="0" dirty="0" smtClean="0"/>
              <a:t>better</a:t>
            </a:r>
            <a:r>
              <a:rPr kumimoji="1" lang="zh-CN" altLang="en-US" baseline="0" dirty="0" smtClean="0"/>
              <a:t> </a:t>
            </a:r>
            <a:r>
              <a:rPr kumimoji="1" lang="en-US" altLang="zh-CN" baseline="0" dirty="0" smtClean="0"/>
              <a:t>on</a:t>
            </a:r>
            <a:r>
              <a:rPr kumimoji="1" lang="zh-CN" altLang="en-US" baseline="0" dirty="0" smtClean="0"/>
              <a:t> </a:t>
            </a:r>
            <a:r>
              <a:rPr kumimoji="1" lang="en-US" altLang="zh-CN" baseline="0" dirty="0" smtClean="0"/>
              <a:t>all</a:t>
            </a:r>
            <a:r>
              <a:rPr kumimoji="1" lang="zh-CN" altLang="en-US" baseline="0" dirty="0" smtClean="0"/>
              <a:t> </a:t>
            </a:r>
            <a:r>
              <a:rPr kumimoji="1" lang="en-US" altLang="zh-CN" baseline="0" dirty="0" smtClean="0"/>
              <a:t>samples</a:t>
            </a:r>
            <a:endParaRPr kumimoji="1" lang="zh-CN" altLang="en-US" dirty="0" smtClean="0"/>
          </a:p>
          <a:p>
            <a:endParaRPr kumimoji="1" lang="zh-CN" altLang="en-US" dirty="0" smtClean="0"/>
          </a:p>
          <a:p>
            <a:r>
              <a:rPr kumimoji="1" lang="en-US" altLang="zh-CN" dirty="0" smtClean="0"/>
              <a:t>Y</a:t>
            </a:r>
            <a:r>
              <a:rPr kumimoji="1" lang="zh-CN" altLang="en-US" dirty="0" smtClean="0"/>
              <a:t> </a:t>
            </a:r>
            <a:r>
              <a:rPr kumimoji="1" lang="en-US" altLang="zh-CN" dirty="0" smtClean="0"/>
              <a:t>is</a:t>
            </a:r>
            <a:r>
              <a:rPr kumimoji="1" lang="zh-CN" altLang="en-US" dirty="0" smtClean="0"/>
              <a:t> </a:t>
            </a:r>
            <a:r>
              <a:rPr kumimoji="1" lang="en-US" altLang="zh-CN" dirty="0" smtClean="0"/>
              <a:t>traits</a:t>
            </a:r>
            <a:r>
              <a:rPr kumimoji="1" lang="zh-CN" altLang="en-US" dirty="0" smtClean="0"/>
              <a:t> </a:t>
            </a:r>
            <a:r>
              <a:rPr kumimoji="1" lang="en-US" altLang="zh-CN" dirty="0" smtClean="0"/>
              <a:t>to</a:t>
            </a:r>
            <a:r>
              <a:rPr kumimoji="1" lang="zh-CN" altLang="en-US" dirty="0" smtClean="0"/>
              <a:t> </a:t>
            </a:r>
            <a:r>
              <a:rPr kumimoji="1" lang="en-US" altLang="zh-CN" dirty="0" smtClean="0"/>
              <a:t>predict,</a:t>
            </a:r>
            <a:r>
              <a:rPr kumimoji="1" lang="zh-CN" altLang="en-US" baseline="0" dirty="0" smtClean="0"/>
              <a:t> </a:t>
            </a:r>
            <a:r>
              <a:rPr kumimoji="1" lang="en-US" altLang="zh-CN" baseline="0" dirty="0" smtClean="0"/>
              <a:t>X1</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significantly</a:t>
            </a:r>
            <a:r>
              <a:rPr kumimoji="1" lang="zh-CN" altLang="en-US" baseline="0" dirty="0" smtClean="0"/>
              <a:t> </a:t>
            </a:r>
            <a:r>
              <a:rPr kumimoji="1" lang="en-US" altLang="zh-CN" baseline="0" dirty="0" smtClean="0"/>
              <a:t>SNPs</a:t>
            </a:r>
            <a:r>
              <a:rPr kumimoji="1" lang="zh-CN" altLang="en-US" baseline="0" dirty="0" smtClean="0"/>
              <a:t> </a:t>
            </a:r>
            <a:r>
              <a:rPr kumimoji="1" lang="en-US" altLang="zh-CN" baseline="0" dirty="0" smtClean="0"/>
              <a:t>selected</a:t>
            </a:r>
            <a:r>
              <a:rPr kumimoji="1" lang="zh-CN" altLang="en-US" baseline="0" dirty="0" smtClean="0"/>
              <a:t> </a:t>
            </a:r>
            <a:r>
              <a:rPr kumimoji="1" lang="en-US" altLang="zh-CN" baseline="0" dirty="0" smtClean="0"/>
              <a:t>from</a:t>
            </a:r>
            <a:r>
              <a:rPr kumimoji="1" lang="zh-CN" altLang="en-US" baseline="0" dirty="0" smtClean="0"/>
              <a:t> </a:t>
            </a:r>
            <a:r>
              <a:rPr kumimoji="1" lang="en-US" altLang="zh-CN" baseline="0" dirty="0" smtClean="0"/>
              <a:t>millions</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SNPs,</a:t>
            </a:r>
            <a:r>
              <a:rPr kumimoji="1" lang="zh-CN" altLang="en-US" baseline="0" dirty="0" smtClean="0"/>
              <a:t> </a:t>
            </a:r>
            <a:r>
              <a:rPr kumimoji="1" lang="en-US" altLang="zh-CN" baseline="0" dirty="0" smtClean="0"/>
              <a:t>by</a:t>
            </a:r>
            <a:r>
              <a:rPr kumimoji="1" lang="zh-CN" altLang="en-US" baseline="0" dirty="0" smtClean="0"/>
              <a:t> </a:t>
            </a:r>
            <a:r>
              <a:rPr kumimoji="1" lang="en-US" altLang="zh-CN" baseline="0" dirty="0" smtClean="0"/>
              <a:t>experience</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usually</a:t>
            </a:r>
            <a:r>
              <a:rPr kumimoji="1" lang="zh-CN" altLang="en-US" baseline="0" dirty="0" smtClean="0"/>
              <a:t> </a:t>
            </a:r>
            <a:r>
              <a:rPr kumimoji="1" lang="en-US" altLang="zh-CN" baseline="0" dirty="0" smtClean="0"/>
              <a:t>no</a:t>
            </a:r>
            <a:r>
              <a:rPr kumimoji="1" lang="zh-CN" altLang="en-US" baseline="0" dirty="0" smtClean="0"/>
              <a:t> </a:t>
            </a:r>
            <a:r>
              <a:rPr kumimoji="1" lang="en-US" altLang="zh-CN" baseline="0" dirty="0" smtClean="0"/>
              <a:t>larger</a:t>
            </a:r>
            <a:r>
              <a:rPr kumimoji="1" lang="zh-CN" altLang="en-US" baseline="0" dirty="0" smtClean="0"/>
              <a:t> </a:t>
            </a:r>
            <a:r>
              <a:rPr kumimoji="1" lang="en-US" altLang="zh-CN" baseline="0" dirty="0" smtClean="0"/>
              <a:t>than</a:t>
            </a:r>
            <a:r>
              <a:rPr kumimoji="1" lang="zh-CN" altLang="en-US" baseline="0" dirty="0" smtClean="0"/>
              <a:t> </a:t>
            </a:r>
            <a:r>
              <a:rPr kumimoji="1" lang="en-US" altLang="zh-CN" baseline="0" dirty="0" smtClean="0"/>
              <a:t>one</a:t>
            </a:r>
            <a:r>
              <a:rPr kumimoji="1" lang="zh-CN" altLang="en-US" baseline="0" dirty="0" smtClean="0"/>
              <a:t> </a:t>
            </a:r>
            <a:r>
              <a:rPr kumimoji="1" lang="en-US" altLang="zh-CN" baseline="0" dirty="0" smtClean="0"/>
              <a:t>thousand,</a:t>
            </a:r>
            <a:r>
              <a:rPr kumimoji="1" lang="zh-CN" altLang="en-US" baseline="0" dirty="0" smtClean="0"/>
              <a:t> </a:t>
            </a:r>
            <a:r>
              <a:rPr kumimoji="1" lang="en-US" altLang="zh-CN" baseline="0" dirty="0" smtClean="0"/>
              <a:t>but</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really</a:t>
            </a:r>
            <a:r>
              <a:rPr kumimoji="1" lang="zh-CN" altLang="en-US" baseline="0" dirty="0" smtClean="0"/>
              <a:t> </a:t>
            </a:r>
            <a:r>
              <a:rPr kumimoji="1" lang="en-US" altLang="zh-CN" baseline="0" dirty="0" smtClean="0"/>
              <a:t>hard</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pick.</a:t>
            </a:r>
            <a:endParaRPr kumimoji="1" lang="zh-CN" altLang="en-US" baseline="0" dirty="0" smtClean="0"/>
          </a:p>
          <a:p>
            <a:r>
              <a:rPr kumimoji="1" lang="en-US" altLang="zh-CN" baseline="0" dirty="0" smtClean="0"/>
              <a:t>It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one</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hyper</a:t>
            </a:r>
            <a:r>
              <a:rPr kumimoji="1" lang="zh-CN" altLang="en-US" baseline="0" dirty="0" smtClean="0"/>
              <a:t> </a:t>
            </a:r>
            <a:r>
              <a:rPr kumimoji="1" lang="en-US" altLang="zh-CN" baseline="0" dirty="0" smtClean="0"/>
              <a:t>parameter</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select.</a:t>
            </a:r>
            <a:endParaRPr kumimoji="1" lang="zh-CN" altLang="en-US" dirty="0" smtClean="0"/>
          </a:p>
          <a:p>
            <a:r>
              <a:rPr kumimoji="1" lang="en-US" altLang="zh-CN" dirty="0" smtClean="0"/>
              <a:t>\</a:t>
            </a:r>
            <a:r>
              <a:rPr kumimoji="1" lang="en-US" altLang="zh-CN" dirty="0" smtClean="0"/>
              <a:t>Lambda</a:t>
            </a:r>
            <a:r>
              <a:rPr kumimoji="1" lang="zh-CN" altLang="en-US" dirty="0" smtClean="0"/>
              <a:t> </a:t>
            </a:r>
            <a:r>
              <a:rPr kumimoji="1" lang="en-US" altLang="zh-CN" dirty="0" smtClean="0"/>
              <a:t>is</a:t>
            </a:r>
            <a:r>
              <a:rPr kumimoji="1" lang="zh-CN" altLang="en-US" dirty="0" smtClean="0"/>
              <a:t> </a:t>
            </a:r>
            <a:r>
              <a:rPr kumimoji="1" lang="en-US" altLang="zh-CN" dirty="0" smtClean="0"/>
              <a:t>from</a:t>
            </a:r>
            <a:r>
              <a:rPr kumimoji="1" lang="zh-CN" altLang="en-US" dirty="0" smtClean="0"/>
              <a:t> </a:t>
            </a:r>
            <a:r>
              <a:rPr kumimoji="1" lang="en-US" altLang="zh-CN" dirty="0" smtClean="0"/>
              <a:t>a</a:t>
            </a:r>
            <a:r>
              <a:rPr kumimoji="1" lang="zh-CN" altLang="en-US" dirty="0" smtClean="0"/>
              <a:t> </a:t>
            </a:r>
            <a:r>
              <a:rPr kumimoji="1" lang="en-US" altLang="zh-CN" dirty="0" err="1" smtClean="0"/>
              <a:t>serios</a:t>
            </a:r>
            <a:r>
              <a:rPr kumimoji="1" lang="zh-CN" altLang="en-US" dirty="0" smtClean="0"/>
              <a:t> </a:t>
            </a:r>
            <a:r>
              <a:rPr kumimoji="1" lang="en-US" altLang="zh-CN" dirty="0" smtClean="0"/>
              <a:t>of</a:t>
            </a:r>
            <a:r>
              <a:rPr kumimoji="1" lang="zh-CN" altLang="en-US" dirty="0" smtClean="0"/>
              <a:t> </a:t>
            </a:r>
            <a:r>
              <a:rPr kumimoji="1" lang="en-US" altLang="zh-CN" dirty="0" smtClean="0"/>
              <a:t>linear</a:t>
            </a:r>
            <a:r>
              <a:rPr kumimoji="1" lang="zh-CN" altLang="en-US" baseline="0" dirty="0" smtClean="0"/>
              <a:t> </a:t>
            </a:r>
            <a:r>
              <a:rPr kumimoji="1" lang="en-US" altLang="zh-CN" baseline="0" dirty="0" smtClean="0"/>
              <a:t>transformation</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matrix</a:t>
            </a:r>
            <a:r>
              <a:rPr kumimoji="1" lang="zh-CN" altLang="en-US" baseline="0" dirty="0" smtClean="0"/>
              <a:t> </a:t>
            </a:r>
            <a:r>
              <a:rPr kumimoji="1" lang="en-US" altLang="zh-CN" baseline="0" dirty="0" smtClean="0"/>
              <a:t>decomposition,</a:t>
            </a:r>
            <a:r>
              <a:rPr kumimoji="1" lang="zh-CN" altLang="en-US" baseline="0" dirty="0" smtClean="0"/>
              <a:t>  </a:t>
            </a:r>
            <a:r>
              <a:rPr kumimoji="1" lang="en-US" altLang="zh-CN" baseline="0" dirty="0" smtClean="0"/>
              <a:t>at</a:t>
            </a:r>
            <a:r>
              <a:rPr kumimoji="1" lang="zh-CN" altLang="en-US" baseline="0" dirty="0" smtClean="0"/>
              <a:t> </a:t>
            </a:r>
            <a:r>
              <a:rPr kumimoji="1" lang="en-US" altLang="zh-CN" baseline="0" dirty="0" smtClean="0"/>
              <a:t>first</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use</a:t>
            </a:r>
            <a:r>
              <a:rPr kumimoji="1" lang="zh-CN" altLang="en-US" baseline="0" dirty="0" smtClean="0"/>
              <a:t> </a:t>
            </a:r>
            <a:r>
              <a:rPr kumimoji="1" lang="en-US" altLang="zh-CN" baseline="0" dirty="0" smtClean="0"/>
              <a:t>random</a:t>
            </a:r>
            <a:r>
              <a:rPr kumimoji="1" lang="zh-CN" altLang="en-US" baseline="0" dirty="0" smtClean="0"/>
              <a:t> </a:t>
            </a:r>
            <a:r>
              <a:rPr kumimoji="1" lang="en-US" altLang="zh-CN" baseline="0" dirty="0" smtClean="0"/>
              <a:t>projection</a:t>
            </a:r>
            <a:r>
              <a:rPr kumimoji="1" lang="zh-CN" altLang="en-US" baseline="0" dirty="0" smtClean="0"/>
              <a:t> </a:t>
            </a:r>
            <a:r>
              <a:rPr kumimoji="1" lang="en-US" altLang="zh-CN" baseline="0" dirty="0" smtClean="0"/>
              <a:t>or</a:t>
            </a:r>
            <a:r>
              <a:rPr kumimoji="1" lang="zh-CN" altLang="en-US" baseline="0" dirty="0" smtClean="0"/>
              <a:t> </a:t>
            </a:r>
            <a:r>
              <a:rPr kumimoji="1" lang="en-US" altLang="zh-CN" baseline="0" dirty="0" smtClean="0"/>
              <a:t>totally</a:t>
            </a:r>
            <a:r>
              <a:rPr kumimoji="1" lang="zh-CN" altLang="en-US" baseline="0" dirty="0" smtClean="0"/>
              <a:t> </a:t>
            </a:r>
            <a:r>
              <a:rPr kumimoji="1" lang="en-US" altLang="zh-CN" baseline="0" dirty="0" smtClean="0"/>
              <a:t>randomly</a:t>
            </a:r>
            <a:r>
              <a:rPr kumimoji="1" lang="zh-CN" altLang="en-US" baseline="0" dirty="0" smtClean="0"/>
              <a:t> </a:t>
            </a:r>
            <a:r>
              <a:rPr kumimoji="1" lang="en-US" altLang="zh-CN" baseline="0" dirty="0" smtClean="0"/>
              <a:t>select</a:t>
            </a:r>
            <a:r>
              <a:rPr kumimoji="1" lang="zh-CN" altLang="en-US" baseline="0" dirty="0" smtClean="0"/>
              <a:t> </a:t>
            </a:r>
            <a:r>
              <a:rPr kumimoji="1" lang="en-US" altLang="zh-CN" baseline="0" dirty="0" smtClean="0"/>
              <a:t>one</a:t>
            </a:r>
            <a:r>
              <a:rPr kumimoji="1" lang="zh-CN" altLang="en-US" baseline="0" dirty="0" smtClean="0"/>
              <a:t> </a:t>
            </a:r>
            <a:r>
              <a:rPr kumimoji="1" lang="en-US" altLang="zh-CN" baseline="0" dirty="0" smtClean="0"/>
              <a:t>hundred</a:t>
            </a:r>
            <a:r>
              <a:rPr kumimoji="1" lang="zh-CN" altLang="en-US" baseline="0" dirty="0" smtClean="0"/>
              <a:t> </a:t>
            </a:r>
            <a:r>
              <a:rPr kumimoji="1" lang="en-US" altLang="zh-CN" baseline="0" dirty="0" smtClean="0"/>
              <a:t>thousand</a:t>
            </a:r>
            <a:r>
              <a:rPr kumimoji="1" lang="zh-CN" altLang="en-US" baseline="0" dirty="0" smtClean="0"/>
              <a:t> </a:t>
            </a:r>
            <a:r>
              <a:rPr kumimoji="1" lang="en-US" altLang="zh-CN" baseline="0" dirty="0" smtClean="0"/>
              <a:t>SNPs</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represent</a:t>
            </a:r>
            <a:r>
              <a:rPr kumimoji="1" lang="zh-CN" altLang="en-US" baseline="0" dirty="0" smtClean="0"/>
              <a:t> </a:t>
            </a:r>
            <a:r>
              <a:rPr kumimoji="1" lang="en-US" altLang="zh-CN" baseline="0" dirty="0" smtClean="0"/>
              <a:t>genetic</a:t>
            </a:r>
            <a:r>
              <a:rPr kumimoji="1" lang="zh-CN" altLang="en-US" baseline="0" dirty="0" smtClean="0"/>
              <a:t> </a:t>
            </a:r>
            <a:r>
              <a:rPr kumimoji="1" lang="en-US" altLang="zh-CN" baseline="0" dirty="0" smtClean="0"/>
              <a:t>similarity.</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previous</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actually</a:t>
            </a:r>
            <a:r>
              <a:rPr kumimoji="1" lang="zh-CN" altLang="en-US" baseline="0" dirty="0" smtClean="0"/>
              <a:t> </a:t>
            </a:r>
            <a:r>
              <a:rPr kumimoji="1" lang="en-US" altLang="zh-CN" baseline="0" dirty="0" smtClean="0"/>
              <a:t>only</a:t>
            </a:r>
            <a:r>
              <a:rPr kumimoji="1" lang="zh-CN" altLang="en-US" baseline="0" dirty="0" smtClean="0"/>
              <a:t> </a:t>
            </a:r>
            <a:r>
              <a:rPr kumimoji="1" lang="en-US" altLang="zh-CN" baseline="0" dirty="0" smtClean="0"/>
              <a:t>learn</a:t>
            </a:r>
            <a:r>
              <a:rPr kumimoji="1" lang="zh-CN" altLang="en-US" baseline="0" dirty="0" smtClean="0"/>
              <a:t> </a:t>
            </a:r>
            <a:r>
              <a:rPr kumimoji="1" lang="en-US" altLang="zh-CN" baseline="0" dirty="0" smtClean="0"/>
              <a:t>from</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part.</a:t>
            </a:r>
            <a:r>
              <a:rPr kumimoji="1" lang="zh-CN" altLang="en-US" baseline="0" dirty="0" smtClean="0"/>
              <a:t> </a:t>
            </a:r>
            <a:r>
              <a:rPr kumimoji="1" lang="en-US" altLang="zh-CN" baseline="0" dirty="0" smtClean="0"/>
              <a:t>then</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do</a:t>
            </a:r>
            <a:r>
              <a:rPr kumimoji="1" lang="zh-CN" altLang="en-US" baseline="0" dirty="0" smtClean="0"/>
              <a:t> </a:t>
            </a:r>
            <a:r>
              <a:rPr kumimoji="1" lang="en-US" altLang="zh-CN" baseline="0" dirty="0" smtClean="0"/>
              <a:t>SVD</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generate</a:t>
            </a:r>
            <a:r>
              <a:rPr kumimoji="1" lang="zh-CN" altLang="en-US" baseline="0" dirty="0" smtClean="0"/>
              <a:t> </a:t>
            </a:r>
            <a:r>
              <a:rPr kumimoji="1" lang="en-US" altLang="zh-CN" baseline="0" dirty="0" smtClean="0"/>
              <a:t>much</a:t>
            </a:r>
            <a:r>
              <a:rPr kumimoji="1" lang="zh-CN" altLang="en-US" baseline="0" dirty="0" smtClean="0"/>
              <a:t> </a:t>
            </a:r>
            <a:r>
              <a:rPr kumimoji="1" lang="en-US" altLang="zh-CN" baseline="0" dirty="0" smtClean="0"/>
              <a:t>lower</a:t>
            </a:r>
            <a:r>
              <a:rPr kumimoji="1" lang="zh-CN" altLang="en-US" baseline="0" dirty="0" smtClean="0"/>
              <a:t> </a:t>
            </a:r>
            <a:r>
              <a:rPr kumimoji="1" lang="en-US" altLang="zh-CN" baseline="0" dirty="0" smtClean="0"/>
              <a:t>dimension</a:t>
            </a:r>
            <a:r>
              <a:rPr kumimoji="1" lang="zh-CN" altLang="en-US" baseline="0" dirty="0" smtClean="0"/>
              <a:t> </a:t>
            </a:r>
            <a:r>
              <a:rPr kumimoji="1" lang="en-US" altLang="zh-CN" baseline="0" dirty="0" smtClean="0"/>
              <a:t>matrix</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filter</a:t>
            </a:r>
            <a:r>
              <a:rPr kumimoji="1" lang="zh-CN" altLang="en-US" baseline="0" dirty="0" smtClean="0"/>
              <a:t> </a:t>
            </a:r>
            <a:r>
              <a:rPr kumimoji="1" lang="en-US" altLang="zh-CN" baseline="0" dirty="0" smtClean="0"/>
              <a:t>by</a:t>
            </a:r>
            <a:r>
              <a:rPr kumimoji="1" lang="zh-CN" altLang="en-US" baseline="0" dirty="0" smtClean="0"/>
              <a:t> </a:t>
            </a:r>
            <a:r>
              <a:rPr kumimoji="1" lang="en-US" altLang="zh-CN" baseline="0" dirty="0" err="1" smtClean="0"/>
              <a:t>thresold</a:t>
            </a:r>
            <a:r>
              <a:rPr kumimoji="1" lang="en-US" altLang="zh-CN" baseline="0" dirty="0" smtClean="0"/>
              <a:t>,</a:t>
            </a:r>
            <a:r>
              <a:rPr kumimoji="1" lang="zh-CN" altLang="en-US" baseline="0" dirty="0" smtClean="0"/>
              <a:t> </a:t>
            </a:r>
            <a:r>
              <a:rPr kumimoji="1" lang="en-US" altLang="zh-CN" baseline="0" dirty="0" smtClean="0"/>
              <a:t>then</a:t>
            </a:r>
            <a:r>
              <a:rPr kumimoji="1" lang="zh-CN" altLang="en-US" baseline="0" dirty="0" smtClean="0"/>
              <a:t> </a:t>
            </a:r>
            <a:r>
              <a:rPr kumimoji="1" lang="en-US" altLang="zh-CN" baseline="0" dirty="0" smtClean="0"/>
              <a:t>after</a:t>
            </a:r>
            <a:r>
              <a:rPr kumimoji="1" lang="zh-CN" altLang="en-US" baseline="0" dirty="0" smtClean="0"/>
              <a:t> </a:t>
            </a:r>
            <a:r>
              <a:rPr kumimoji="1" lang="en-US" altLang="zh-CN" baseline="0" dirty="0" smtClean="0"/>
              <a:t>some</a:t>
            </a:r>
            <a:r>
              <a:rPr kumimoji="1" lang="zh-CN" altLang="en-US" baseline="0" dirty="0" smtClean="0"/>
              <a:t> </a:t>
            </a:r>
            <a:r>
              <a:rPr kumimoji="1" lang="en-US" altLang="zh-CN" baseline="0" dirty="0" smtClean="0"/>
              <a:t>decomposition</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err="1" smtClean="0"/>
              <a:t>muliplication</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get</a:t>
            </a:r>
            <a:r>
              <a:rPr kumimoji="1" lang="zh-CN" altLang="en-US" baseline="0" dirty="0" smtClean="0"/>
              <a:t> </a:t>
            </a:r>
            <a:r>
              <a:rPr kumimoji="1" lang="en-US" altLang="zh-CN" baseline="0" dirty="0" smtClean="0"/>
              <a:t>lambda1</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evaluate</a:t>
            </a:r>
            <a:r>
              <a:rPr kumimoji="1" lang="zh-CN" altLang="en-US" baseline="0" dirty="0" smtClean="0"/>
              <a:t> </a:t>
            </a:r>
            <a:r>
              <a:rPr kumimoji="1" lang="en-US" altLang="zh-CN" baseline="0" dirty="0" smtClean="0"/>
              <a:t>similarity.</a:t>
            </a:r>
            <a:endParaRPr kumimoji="1" lang="zh-CN" altLang="en-US" baseline="0" dirty="0" smtClean="0"/>
          </a:p>
          <a:p>
            <a:r>
              <a:rPr kumimoji="1" lang="en-US" altLang="zh-CN" baseline="0" dirty="0" smtClean="0"/>
              <a:t>The</a:t>
            </a:r>
            <a:r>
              <a:rPr kumimoji="1" lang="zh-CN" altLang="en-US" baseline="0" dirty="0" smtClean="0"/>
              <a:t> </a:t>
            </a:r>
            <a:r>
              <a:rPr kumimoji="1" lang="en-US" altLang="zh-CN" baseline="0" dirty="0" smtClean="0"/>
              <a:t>mixed-ridge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not</a:t>
            </a:r>
            <a:r>
              <a:rPr kumimoji="1" lang="zh-CN" altLang="en-US" baseline="0" dirty="0" smtClean="0"/>
              <a:t> </a:t>
            </a:r>
            <a:r>
              <a:rPr kumimoji="1" lang="en-US" altLang="zh-CN" baseline="0" dirty="0" smtClean="0"/>
              <a:t>only</a:t>
            </a:r>
            <a:r>
              <a:rPr kumimoji="1" lang="zh-CN" altLang="en-US" baseline="0" dirty="0" smtClean="0"/>
              <a:t> </a:t>
            </a:r>
            <a:r>
              <a:rPr kumimoji="1" lang="en-US" altLang="zh-CN" baseline="0" dirty="0" smtClean="0"/>
              <a:t>considers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joint</a:t>
            </a:r>
            <a:r>
              <a:rPr kumimoji="1" lang="zh-CN" altLang="en-US" baseline="0" dirty="0" smtClean="0"/>
              <a:t> </a:t>
            </a:r>
            <a:r>
              <a:rPr kumimoji="1" lang="en-US" altLang="zh-CN" baseline="0" dirty="0" smtClean="0"/>
              <a:t>effect</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similarity</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causal</a:t>
            </a:r>
            <a:r>
              <a:rPr kumimoji="1" lang="zh-CN" altLang="en-US" baseline="0" dirty="0" smtClean="0"/>
              <a:t> </a:t>
            </a:r>
            <a:r>
              <a:rPr kumimoji="1" lang="en-US" altLang="zh-CN" baseline="0" dirty="0" smtClean="0"/>
              <a:t>SNPs,</a:t>
            </a:r>
            <a:r>
              <a:rPr kumimoji="1" lang="zh-CN" altLang="en-US" baseline="0" dirty="0" smtClean="0"/>
              <a:t> </a:t>
            </a:r>
            <a:r>
              <a:rPr kumimoji="1" lang="en-US" altLang="zh-CN" baseline="0" dirty="0" smtClean="0"/>
              <a:t>also</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has</a:t>
            </a:r>
            <a:r>
              <a:rPr kumimoji="1" lang="zh-CN" altLang="en-US" baseline="0" dirty="0" smtClean="0"/>
              <a:t> </a:t>
            </a:r>
            <a:r>
              <a:rPr kumimoji="1" lang="en-US" altLang="zh-CN" baseline="0" dirty="0" smtClean="0"/>
              <a:t>many</a:t>
            </a:r>
            <a:r>
              <a:rPr kumimoji="1" lang="zh-CN" altLang="en-US" baseline="0" dirty="0" smtClean="0"/>
              <a:t> </a:t>
            </a:r>
            <a:r>
              <a:rPr kumimoji="1" lang="en-US" altLang="zh-CN" baseline="0" dirty="0" smtClean="0"/>
              <a:t>designs</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help</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predict,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err="1" smtClean="0"/>
              <a:t>optiimzed</a:t>
            </a:r>
            <a:r>
              <a:rPr kumimoji="1" lang="zh-CN" altLang="en-US" baseline="0" dirty="0" smtClean="0"/>
              <a:t> </a:t>
            </a:r>
            <a:r>
              <a:rPr kumimoji="1" lang="en-US" altLang="zh-CN" baseline="0" dirty="0" smtClean="0"/>
              <a:t>by</a:t>
            </a:r>
            <a:r>
              <a:rPr kumimoji="1" lang="zh-CN" altLang="en-US" baseline="0" dirty="0" smtClean="0"/>
              <a:t> </a:t>
            </a:r>
            <a:r>
              <a:rPr kumimoji="1" lang="en-US" altLang="zh-CN" baseline="0" dirty="0" smtClean="0"/>
              <a:t>gradient</a:t>
            </a:r>
            <a:r>
              <a:rPr kumimoji="1" lang="zh-CN" altLang="en-US" baseline="0" dirty="0" smtClean="0"/>
              <a:t> </a:t>
            </a:r>
            <a:r>
              <a:rPr kumimoji="1" lang="en-US" altLang="zh-CN" baseline="0" dirty="0" smtClean="0"/>
              <a:t>descent</a:t>
            </a:r>
            <a:r>
              <a:rPr kumimoji="1" lang="zh-CN" altLang="en-US" baseline="0" dirty="0" smtClean="0"/>
              <a:t> </a:t>
            </a:r>
            <a:r>
              <a:rPr kumimoji="1" lang="en-US" altLang="zh-CN" baseline="0" dirty="0" smtClean="0"/>
              <a:t>or</a:t>
            </a:r>
            <a:r>
              <a:rPr kumimoji="1" lang="zh-CN" altLang="en-US" baseline="0" dirty="0" smtClean="0"/>
              <a:t> </a:t>
            </a:r>
            <a:r>
              <a:rPr kumimoji="1" lang="en-US" altLang="zh-CN" baseline="0" dirty="0" smtClean="0"/>
              <a:t>by</a:t>
            </a:r>
            <a:r>
              <a:rPr kumimoji="1" lang="zh-CN" altLang="en-US" baseline="0" dirty="0" smtClean="0"/>
              <a:t> </a:t>
            </a:r>
            <a:r>
              <a:rPr kumimoji="1" lang="en-US" altLang="zh-CN" baseline="0" dirty="0" smtClean="0"/>
              <a:t>grid</a:t>
            </a:r>
            <a:r>
              <a:rPr kumimoji="1" lang="zh-CN" altLang="en-US" baseline="0" dirty="0" smtClean="0"/>
              <a:t> </a:t>
            </a:r>
            <a:r>
              <a:rPr kumimoji="1" lang="en-US" altLang="zh-CN" baseline="0" dirty="0" smtClean="0"/>
              <a:t>search,</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use</a:t>
            </a:r>
            <a:r>
              <a:rPr kumimoji="1" lang="zh-CN" altLang="en-US" baseline="0" dirty="0" smtClean="0"/>
              <a:t> </a:t>
            </a:r>
            <a:r>
              <a:rPr kumimoji="1" lang="en-US" altLang="zh-CN" baseline="0" dirty="0" smtClean="0"/>
              <a:t>l2</a:t>
            </a:r>
            <a:r>
              <a:rPr kumimoji="1" lang="zh-CN" altLang="en-US" baseline="0" dirty="0" smtClean="0"/>
              <a:t> </a:t>
            </a:r>
            <a:r>
              <a:rPr kumimoji="1" lang="en-US" altLang="zh-CN" baseline="0" dirty="0" smtClean="0"/>
              <a:t>regularization</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avoid</a:t>
            </a:r>
            <a:r>
              <a:rPr kumimoji="1" lang="zh-CN" altLang="en-US" baseline="0" dirty="0" smtClean="0"/>
              <a:t> </a:t>
            </a:r>
            <a:r>
              <a:rPr kumimoji="1" lang="en-US" altLang="zh-CN" baseline="0" dirty="0" err="1" smtClean="0"/>
              <a:t>colinearity</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regularize</a:t>
            </a:r>
            <a:r>
              <a:rPr kumimoji="1" lang="zh-CN" altLang="en-US" baseline="0" dirty="0" smtClean="0"/>
              <a:t> </a:t>
            </a:r>
            <a:r>
              <a:rPr kumimoji="1" lang="en-US" altLang="zh-CN" baseline="0" dirty="0" smtClean="0"/>
              <a:t>parameters,</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why</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called</a:t>
            </a:r>
            <a:r>
              <a:rPr kumimoji="1" lang="zh-CN" altLang="en-US" baseline="0" dirty="0" smtClean="0"/>
              <a:t> </a:t>
            </a:r>
            <a:r>
              <a:rPr kumimoji="1" lang="en-US" altLang="zh-CN" baseline="0" dirty="0" smtClean="0"/>
              <a:t>ridge,</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since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problem</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really</a:t>
            </a:r>
            <a:r>
              <a:rPr kumimoji="1" lang="zh-CN" altLang="en-US" baseline="0" dirty="0" smtClean="0"/>
              <a:t> </a:t>
            </a:r>
            <a:r>
              <a:rPr kumimoji="1" lang="en-US" altLang="zh-CN" baseline="0" dirty="0" smtClean="0"/>
              <a:t>huge,</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really</a:t>
            </a:r>
            <a:r>
              <a:rPr kumimoji="1" lang="zh-CN" altLang="en-US" baseline="0" dirty="0" smtClean="0"/>
              <a:t> </a:t>
            </a:r>
            <a:r>
              <a:rPr kumimoji="1" lang="en-US" altLang="zh-CN" baseline="0" dirty="0" smtClean="0"/>
              <a:t>difficult</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do</a:t>
            </a:r>
            <a:r>
              <a:rPr kumimoji="1" lang="zh-CN" altLang="en-US" baseline="0" dirty="0" smtClean="0"/>
              <a:t> </a:t>
            </a:r>
            <a:r>
              <a:rPr kumimoji="1" lang="en-US" altLang="zh-CN" baseline="0" dirty="0" smtClean="0"/>
              <a:t>large</a:t>
            </a:r>
            <a:r>
              <a:rPr kumimoji="1" lang="zh-CN" altLang="en-US" baseline="0" dirty="0" smtClean="0"/>
              <a:t> </a:t>
            </a:r>
            <a:r>
              <a:rPr kumimoji="1" lang="en-US" altLang="zh-CN" baseline="0" dirty="0" smtClean="0"/>
              <a:t>scale</a:t>
            </a:r>
            <a:r>
              <a:rPr kumimoji="1" lang="zh-CN" altLang="en-US" baseline="0" dirty="0" smtClean="0"/>
              <a:t> </a:t>
            </a:r>
            <a:r>
              <a:rPr kumimoji="1" lang="en-US" altLang="zh-CN" baseline="0" dirty="0" smtClean="0"/>
              <a:t>search</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X1,</a:t>
            </a:r>
            <a:r>
              <a:rPr kumimoji="1" lang="zh-CN" altLang="en-US" baseline="0" dirty="0" smtClean="0"/>
              <a:t> </a:t>
            </a:r>
            <a:r>
              <a:rPr kumimoji="1" lang="en-US" altLang="zh-CN" baseline="0" dirty="0" smtClean="0"/>
              <a:t>that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causal</a:t>
            </a:r>
            <a:r>
              <a:rPr kumimoji="1" lang="zh-CN" altLang="en-US" baseline="0" dirty="0" smtClean="0"/>
              <a:t> </a:t>
            </a:r>
            <a:r>
              <a:rPr kumimoji="1" lang="en-US" altLang="zh-CN" baseline="0" dirty="0" smtClean="0"/>
              <a:t>SNPs,</a:t>
            </a:r>
            <a:r>
              <a:rPr kumimoji="1" lang="zh-CN" altLang="en-US" baseline="0" dirty="0" smtClean="0"/>
              <a:t> </a:t>
            </a:r>
            <a:r>
              <a:rPr kumimoji="1" lang="en-US" altLang="zh-CN" baseline="0" dirty="0" smtClean="0"/>
              <a:t>since</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err="1" smtClean="0"/>
              <a:t>hyperparameter</a:t>
            </a:r>
            <a:r>
              <a:rPr kumimoji="1" lang="zh-CN" altLang="en-US" baseline="0" dirty="0" smtClean="0"/>
              <a:t> </a:t>
            </a:r>
            <a:r>
              <a:rPr kumimoji="1" lang="en-US" altLang="zh-CN" baseline="0" dirty="0" smtClean="0"/>
              <a:t>,</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can’t</a:t>
            </a:r>
            <a:r>
              <a:rPr kumimoji="1" lang="zh-CN" altLang="en-US" baseline="0" dirty="0" smtClean="0"/>
              <a:t> </a:t>
            </a:r>
            <a:r>
              <a:rPr kumimoji="1" lang="en-US" altLang="zh-CN" baseline="0" dirty="0" smtClean="0"/>
              <a:t>be</a:t>
            </a:r>
            <a:r>
              <a:rPr kumimoji="1" lang="zh-CN" altLang="en-US" baseline="0" dirty="0" smtClean="0"/>
              <a:t> </a:t>
            </a:r>
            <a:r>
              <a:rPr kumimoji="1" lang="en-US" altLang="zh-CN" baseline="0" dirty="0" err="1" smtClean="0"/>
              <a:t>automaticly</a:t>
            </a:r>
            <a:r>
              <a:rPr kumimoji="1" lang="zh-CN" altLang="en-US" baseline="0" dirty="0" smtClean="0"/>
              <a:t> </a:t>
            </a:r>
            <a:r>
              <a:rPr kumimoji="1" lang="en-US" altLang="zh-CN" baseline="0" dirty="0" smtClean="0"/>
              <a:t>optimized</a:t>
            </a:r>
            <a:r>
              <a:rPr kumimoji="1" lang="zh-CN" altLang="en-US" baseline="0" dirty="0" smtClean="0"/>
              <a:t> </a:t>
            </a:r>
            <a:r>
              <a:rPr kumimoji="1" lang="en-US" altLang="zh-CN" baseline="0" dirty="0" smtClean="0"/>
              <a:t>by</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select</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manually.</a:t>
            </a:r>
            <a:r>
              <a:rPr kumimoji="1" lang="zh-CN" altLang="en-US" baseline="0" dirty="0" smtClean="0"/>
              <a:t> </a:t>
            </a:r>
            <a:r>
              <a:rPr kumimoji="1" lang="en-US" altLang="zh-CN" baseline="0" dirty="0" smtClean="0"/>
              <a:t>so</a:t>
            </a:r>
            <a:r>
              <a:rPr kumimoji="1" lang="zh-CN" altLang="en-US" baseline="0" dirty="0" smtClean="0"/>
              <a:t> </a:t>
            </a:r>
            <a:r>
              <a:rPr kumimoji="1" lang="en-US" altLang="zh-CN" baseline="0" dirty="0" smtClean="0"/>
              <a:t>another</a:t>
            </a:r>
            <a:r>
              <a:rPr kumimoji="1" lang="zh-CN" altLang="en-US" baseline="0" dirty="0" smtClean="0"/>
              <a:t> </a:t>
            </a:r>
            <a:r>
              <a:rPr kumimoji="1" lang="en-US" altLang="zh-CN" baseline="0" dirty="0" smtClean="0"/>
              <a:t>design</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added.</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develop</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fast</a:t>
            </a:r>
            <a:r>
              <a:rPr kumimoji="1" lang="zh-CN" altLang="en-US" baseline="0" dirty="0" smtClean="0"/>
              <a:t> </a:t>
            </a:r>
            <a:r>
              <a:rPr kumimoji="1" lang="en-US" altLang="zh-CN" baseline="0" dirty="0" smtClean="0"/>
              <a:t>cross</a:t>
            </a:r>
            <a:r>
              <a:rPr kumimoji="1" lang="zh-CN" altLang="en-US" baseline="0" dirty="0" smtClean="0"/>
              <a:t> </a:t>
            </a:r>
            <a:r>
              <a:rPr kumimoji="1" lang="en-US" altLang="zh-CN" baseline="0" dirty="0" smtClean="0"/>
              <a:t>validation</a:t>
            </a:r>
            <a:r>
              <a:rPr kumimoji="1" lang="zh-CN" altLang="en-US" baseline="0" dirty="0" smtClean="0"/>
              <a:t> </a:t>
            </a:r>
            <a:r>
              <a:rPr kumimoji="1" lang="en-US" altLang="zh-CN" baseline="0" dirty="0" smtClean="0"/>
              <a:t>algorithm</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do</a:t>
            </a:r>
            <a:r>
              <a:rPr kumimoji="1" lang="zh-CN" altLang="en-US" baseline="0" dirty="0" smtClean="0"/>
              <a:t> </a:t>
            </a:r>
            <a:r>
              <a:rPr kumimoji="1" lang="en-US" altLang="zh-CN" baseline="0" dirty="0" smtClean="0"/>
              <a:t>large</a:t>
            </a:r>
            <a:r>
              <a:rPr kumimoji="1" lang="zh-CN" altLang="en-US" baseline="0" dirty="0" smtClean="0"/>
              <a:t> </a:t>
            </a:r>
            <a:r>
              <a:rPr kumimoji="1" lang="en-US" altLang="zh-CN" baseline="0" dirty="0" smtClean="0"/>
              <a:t>scale</a:t>
            </a:r>
            <a:r>
              <a:rPr kumimoji="1" lang="zh-CN" altLang="en-US" baseline="0" dirty="0" smtClean="0"/>
              <a:t> </a:t>
            </a:r>
            <a:r>
              <a:rPr kumimoji="1" lang="en-US" altLang="zh-CN" baseline="0" dirty="0" smtClean="0"/>
              <a:t>cross</a:t>
            </a:r>
            <a:r>
              <a:rPr kumimoji="1" lang="zh-CN" altLang="en-US" baseline="0" dirty="0" smtClean="0"/>
              <a:t> </a:t>
            </a:r>
            <a:r>
              <a:rPr kumimoji="1" lang="en-US" altLang="zh-CN" baseline="0" dirty="0" smtClean="0"/>
              <a:t>sampling</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training</a:t>
            </a:r>
            <a:r>
              <a:rPr kumimoji="1" lang="zh-CN" altLang="en-US" baseline="0" dirty="0" smtClean="0"/>
              <a:t> </a:t>
            </a:r>
            <a:r>
              <a:rPr kumimoji="1" lang="en-US" altLang="zh-CN" baseline="0" dirty="0" smtClean="0"/>
              <a:t>very</a:t>
            </a:r>
            <a:r>
              <a:rPr kumimoji="1" lang="zh-CN" altLang="en-US" baseline="0" dirty="0" smtClean="0"/>
              <a:t> </a:t>
            </a:r>
            <a:r>
              <a:rPr kumimoji="1" lang="en-US" altLang="zh-CN" baseline="0" dirty="0" smtClean="0"/>
              <a:t>fast.</a:t>
            </a:r>
            <a:endParaRPr kumimoji="1" lang="zh-CN" altLang="en-US" dirty="0" smtClean="0"/>
          </a:p>
          <a:p>
            <a:r>
              <a:rPr kumimoji="1" lang="en-US" altLang="zh-CN" dirty="0" smtClean="0"/>
              <a:t>U1</a:t>
            </a:r>
            <a:r>
              <a:rPr kumimoji="1" lang="zh-CN" altLang="en-US" dirty="0" smtClean="0"/>
              <a:t>是高于某个阈值的</a:t>
            </a:r>
            <a:r>
              <a:rPr kumimoji="1" lang="en-US" altLang="zh-CN" dirty="0" smtClean="0"/>
              <a:t>U</a:t>
            </a:r>
            <a:r>
              <a:rPr kumimoji="1" lang="zh-CN" altLang="en-US" dirty="0" smtClean="0"/>
              <a:t>中的奇异值（</a:t>
            </a:r>
            <a:r>
              <a:rPr kumimoji="1" lang="en-US" altLang="zh-CN" dirty="0" smtClean="0"/>
              <a:t>0.1</a:t>
            </a:r>
            <a:r>
              <a:rPr kumimoji="1" lang="zh-CN" altLang="en-US" dirty="0" smtClean="0"/>
              <a:t>）</a:t>
            </a:r>
          </a:p>
          <a:p>
            <a:r>
              <a:rPr kumimoji="1" lang="en-US" altLang="zh-CN" dirty="0" smtClean="0"/>
              <a:t>U1</a:t>
            </a:r>
            <a:r>
              <a:rPr kumimoji="1" lang="zh-CN" altLang="en-US" dirty="0" smtClean="0"/>
              <a:t>是从</a:t>
            </a:r>
            <a:r>
              <a:rPr kumimoji="1" lang="en-US" altLang="zh-CN" dirty="0" smtClean="0"/>
              <a:t>6210</a:t>
            </a:r>
            <a:r>
              <a:rPr kumimoji="1" lang="zh-CN" altLang="en-US" dirty="0" smtClean="0"/>
              <a:t>列的</a:t>
            </a:r>
            <a:r>
              <a:rPr kumimoji="1" lang="en-US" altLang="zh-CN" dirty="0" smtClean="0"/>
              <a:t>U</a:t>
            </a:r>
            <a:r>
              <a:rPr kumimoji="1" lang="zh-CN" altLang="en-US" dirty="0" smtClean="0"/>
              <a:t>中选取的前</a:t>
            </a:r>
            <a:r>
              <a:rPr kumimoji="1" lang="en-US" altLang="zh-CN" dirty="0" smtClean="0"/>
              <a:t>270</a:t>
            </a:r>
            <a:r>
              <a:rPr kumimoji="1" lang="zh-CN" altLang="en-US" dirty="0" smtClean="0"/>
              <a:t>列，</a:t>
            </a:r>
            <a:r>
              <a:rPr lang="en-US" altLang="zh-CN" sz="1200" b="0" i="0" u="none" strike="noStrike" kern="1200" baseline="0" dirty="0" smtClean="0">
                <a:solidFill>
                  <a:schemeClr val="tx1"/>
                </a:solidFill>
                <a:latin typeface="+mn-lt"/>
                <a:ea typeface="+mn-ea"/>
                <a:cs typeface="+mn-cs"/>
              </a:rPr>
              <a:t>dimension of U1 is 100,000 * 270. </a:t>
            </a:r>
            <a:endParaRPr lang="zh-CN" altLang="en-US" sz="1200" b="0" i="0" u="none" strike="noStrike" kern="1200" baseline="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31EF110D-A2B7-504B-96BF-3925C5296330}" type="slidenum">
              <a:rPr kumimoji="1" lang="zh-CN" altLang="en-US" smtClean="0"/>
              <a:t>8</a:t>
            </a:fld>
            <a:endParaRPr kumimoji="1" lang="zh-CN" altLang="en-US"/>
          </a:p>
        </p:txBody>
      </p:sp>
    </p:spTree>
    <p:extLst>
      <p:ext uri="{BB962C8B-B14F-4D97-AF65-F5344CB8AC3E}">
        <p14:creationId xmlns:p14="http://schemas.microsoft.com/office/powerpoint/2010/main" val="1216405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We</a:t>
            </a:r>
            <a:r>
              <a:rPr kumimoji="1" lang="zh-CN" altLang="en-US" dirty="0" smtClean="0"/>
              <a:t> </a:t>
            </a:r>
            <a:r>
              <a:rPr kumimoji="1" lang="en-US" altLang="zh-CN" dirty="0" smtClean="0"/>
              <a:t>have</a:t>
            </a:r>
            <a:r>
              <a:rPr kumimoji="1" lang="zh-CN" altLang="en-US" dirty="0" smtClean="0"/>
              <a:t> </a:t>
            </a:r>
            <a:r>
              <a:rPr kumimoji="1" lang="en-US" altLang="zh-CN" dirty="0" smtClean="0"/>
              <a:t>talked</a:t>
            </a:r>
            <a:r>
              <a:rPr kumimoji="1" lang="zh-CN" altLang="en-US" dirty="0" smtClean="0"/>
              <a:t> </a:t>
            </a:r>
            <a:r>
              <a:rPr kumimoji="1" lang="en-US" altLang="zh-CN" dirty="0" smtClean="0"/>
              <a:t>about</a:t>
            </a:r>
            <a:r>
              <a:rPr kumimoji="1" lang="zh-CN" altLang="en-US" dirty="0" smtClean="0"/>
              <a:t> </a:t>
            </a:r>
            <a:r>
              <a:rPr kumimoji="1" lang="en-US" altLang="zh-CN" dirty="0" smtClean="0"/>
              <a:t>the</a:t>
            </a:r>
            <a:r>
              <a:rPr kumimoji="1" lang="zh-CN" altLang="en-US" dirty="0" smtClean="0"/>
              <a:t> </a:t>
            </a:r>
            <a:r>
              <a:rPr kumimoji="1" lang="en-US" altLang="zh-CN" dirty="0" smtClean="0"/>
              <a:t>problem</a:t>
            </a:r>
            <a:r>
              <a:rPr kumimoji="1" lang="zh-CN" altLang="en-US" dirty="0" smtClean="0"/>
              <a:t> </a:t>
            </a:r>
            <a:r>
              <a:rPr kumimoji="1" lang="en-US" altLang="zh-CN" dirty="0" smtClean="0"/>
              <a:t>of</a:t>
            </a:r>
            <a:r>
              <a:rPr kumimoji="1" lang="zh-CN" altLang="en-US" dirty="0" smtClean="0"/>
              <a:t> </a:t>
            </a:r>
            <a:r>
              <a:rPr kumimoji="1" lang="en-US" altLang="zh-CN" dirty="0" smtClean="0"/>
              <a:t>searching</a:t>
            </a:r>
            <a:r>
              <a:rPr kumimoji="1" lang="zh-CN" altLang="en-US" baseline="0" dirty="0" smtClean="0"/>
              <a:t> </a:t>
            </a:r>
            <a:r>
              <a:rPr kumimoji="1" lang="en-US" altLang="zh-CN" baseline="0" dirty="0" smtClean="0"/>
              <a:t>causal</a:t>
            </a:r>
            <a:r>
              <a:rPr kumimoji="1" lang="zh-CN" altLang="en-US" baseline="0" dirty="0" smtClean="0"/>
              <a:t> </a:t>
            </a:r>
            <a:r>
              <a:rPr kumimoji="1" lang="en-US" altLang="zh-CN" baseline="0" dirty="0" smtClean="0"/>
              <a:t>SNPs,</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specially</a:t>
            </a:r>
            <a:r>
              <a:rPr kumimoji="1" lang="zh-CN" altLang="en-US" baseline="0" dirty="0" smtClean="0"/>
              <a:t> </a:t>
            </a:r>
            <a:r>
              <a:rPr kumimoji="1" lang="en-US" altLang="zh-CN" baseline="0" dirty="0" smtClean="0"/>
              <a:t>designed</a:t>
            </a:r>
            <a:r>
              <a:rPr kumimoji="1" lang="zh-CN" altLang="en-US" baseline="0" dirty="0" smtClean="0"/>
              <a:t> </a:t>
            </a:r>
            <a:r>
              <a:rPr kumimoji="1" lang="en-US" altLang="zh-CN" baseline="0" dirty="0" smtClean="0"/>
              <a:t>cross</a:t>
            </a:r>
            <a:r>
              <a:rPr kumimoji="1" lang="zh-CN" altLang="en-US" baseline="0" dirty="0" smtClean="0"/>
              <a:t> </a:t>
            </a:r>
            <a:r>
              <a:rPr kumimoji="1" lang="en-US" altLang="zh-CN" baseline="0" dirty="0" smtClean="0"/>
              <a:t>validation</a:t>
            </a:r>
            <a:r>
              <a:rPr kumimoji="1" lang="zh-CN" altLang="en-US" baseline="0" dirty="0" smtClean="0"/>
              <a:t> </a:t>
            </a:r>
            <a:r>
              <a:rPr kumimoji="1" lang="en-US" altLang="zh-CN" baseline="0" dirty="0" smtClean="0"/>
              <a:t>method</a:t>
            </a:r>
            <a:r>
              <a:rPr kumimoji="1" lang="zh-CN" altLang="en-US" baseline="0" dirty="0" smtClean="0"/>
              <a:t> </a:t>
            </a:r>
            <a:r>
              <a:rPr kumimoji="1" lang="en-US" altLang="zh-CN" baseline="0" dirty="0" smtClean="0"/>
              <a:t>comes</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help.</a:t>
            </a:r>
            <a:r>
              <a:rPr kumimoji="1" lang="zh-CN" altLang="en-US" baseline="0" dirty="0" smtClean="0"/>
              <a:t> </a:t>
            </a:r>
            <a:r>
              <a:rPr kumimoji="1" lang="en-US" altLang="zh-CN" baseline="0" dirty="0" smtClean="0"/>
              <a:t>If</a:t>
            </a:r>
            <a:r>
              <a:rPr kumimoji="1" lang="zh-CN" altLang="en-US" baseline="0" dirty="0" smtClean="0"/>
              <a:t> </a:t>
            </a:r>
            <a:r>
              <a:rPr kumimoji="1" lang="en-US" altLang="zh-CN" baseline="0" dirty="0" smtClean="0"/>
              <a:t>you</a:t>
            </a:r>
            <a:r>
              <a:rPr kumimoji="1" lang="zh-CN" altLang="en-US" baseline="0" dirty="0" smtClean="0"/>
              <a:t> </a:t>
            </a:r>
            <a:r>
              <a:rPr kumimoji="1" lang="en-US" altLang="zh-CN" baseline="0" dirty="0" smtClean="0"/>
              <a:t>are</a:t>
            </a:r>
            <a:r>
              <a:rPr kumimoji="1" lang="zh-CN" altLang="en-US" baseline="0" dirty="0" smtClean="0"/>
              <a:t> </a:t>
            </a:r>
            <a:r>
              <a:rPr kumimoji="1" lang="en-US" altLang="zh-CN" baseline="0" dirty="0" smtClean="0"/>
              <a:t>familiar with</a:t>
            </a:r>
            <a:r>
              <a:rPr kumimoji="1" lang="zh-CN" altLang="en-US" baseline="0" dirty="0" smtClean="0"/>
              <a:t> </a:t>
            </a:r>
            <a:r>
              <a:rPr kumimoji="1" lang="en-US" altLang="zh-CN" baseline="0" dirty="0" smtClean="0"/>
              <a:t>machine</a:t>
            </a:r>
            <a:r>
              <a:rPr kumimoji="1" lang="zh-CN" altLang="en-US" baseline="0" dirty="0" smtClean="0"/>
              <a:t> </a:t>
            </a:r>
            <a:r>
              <a:rPr kumimoji="1" lang="en-US" altLang="zh-CN" baseline="0" dirty="0" smtClean="0"/>
              <a:t>learning,</a:t>
            </a:r>
            <a:r>
              <a:rPr kumimoji="1" lang="zh-CN" altLang="en-US" baseline="0" dirty="0" smtClean="0"/>
              <a:t> </a:t>
            </a:r>
            <a:r>
              <a:rPr kumimoji="1" lang="en-US" altLang="zh-CN" baseline="0" dirty="0" smtClean="0"/>
              <a:t>you</a:t>
            </a:r>
            <a:r>
              <a:rPr kumimoji="1" lang="zh-CN" altLang="en-US" baseline="0" dirty="0" smtClean="0"/>
              <a:t> </a:t>
            </a:r>
            <a:r>
              <a:rPr kumimoji="1" lang="en-US" altLang="zh-CN" baseline="0" dirty="0" smtClean="0"/>
              <a:t>may</a:t>
            </a:r>
            <a:r>
              <a:rPr kumimoji="1" lang="zh-CN" altLang="en-US" baseline="0" dirty="0" smtClean="0"/>
              <a:t> </a:t>
            </a:r>
            <a:r>
              <a:rPr kumimoji="1" lang="en-US" altLang="zh-CN" baseline="0" dirty="0" smtClean="0"/>
              <a:t>know</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each</a:t>
            </a:r>
            <a:r>
              <a:rPr kumimoji="1" lang="zh-CN" altLang="en-US" baseline="0" dirty="0" smtClean="0"/>
              <a:t> </a:t>
            </a:r>
            <a:r>
              <a:rPr kumimoji="1" lang="en-US" altLang="zh-CN" baseline="0" dirty="0" smtClean="0"/>
              <a:t>fold</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10-fold</a:t>
            </a:r>
            <a:r>
              <a:rPr kumimoji="1" lang="zh-CN" altLang="en-US" baseline="0" dirty="0" smtClean="0"/>
              <a:t> </a:t>
            </a:r>
            <a:r>
              <a:rPr kumimoji="1" lang="en-US" altLang="zh-CN" baseline="0" dirty="0" smtClean="0"/>
              <a:t>cross</a:t>
            </a:r>
            <a:r>
              <a:rPr kumimoji="1" lang="zh-CN" altLang="en-US" baseline="0" dirty="0" smtClean="0"/>
              <a:t> </a:t>
            </a:r>
            <a:r>
              <a:rPr kumimoji="1" lang="en-US" altLang="zh-CN" baseline="0" dirty="0" smtClean="0"/>
              <a:t>validation,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must</a:t>
            </a:r>
            <a:r>
              <a:rPr kumimoji="1" lang="zh-CN" altLang="en-US" baseline="0" dirty="0" smtClean="0"/>
              <a:t> </a:t>
            </a:r>
            <a:r>
              <a:rPr kumimoji="1" lang="en-US" altLang="zh-CN" baseline="0" dirty="0" smtClean="0"/>
              <a:t>train</a:t>
            </a:r>
            <a:r>
              <a:rPr kumimoji="1" lang="zh-CN" altLang="en-US" baseline="0" dirty="0" smtClean="0"/>
              <a:t> </a:t>
            </a:r>
            <a:r>
              <a:rPr kumimoji="1" lang="en-US" altLang="zh-CN" baseline="0" dirty="0" smtClean="0"/>
              <a:t>on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dataset</a:t>
            </a:r>
            <a:r>
              <a:rPr kumimoji="1" lang="zh-CN" altLang="en-US" baseline="0" dirty="0" smtClean="0"/>
              <a:t> </a:t>
            </a:r>
            <a:r>
              <a:rPr kumimoji="1" lang="en-US" altLang="zh-CN" baseline="0" dirty="0" smtClean="0"/>
              <a:t>because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training</a:t>
            </a:r>
            <a:r>
              <a:rPr kumimoji="1" lang="zh-CN" altLang="en-US" baseline="0" dirty="0" smtClean="0"/>
              <a:t> </a:t>
            </a:r>
            <a:r>
              <a:rPr kumimoji="1" lang="en-US" altLang="zh-CN" baseline="0" dirty="0" smtClean="0"/>
              <a:t>data</a:t>
            </a:r>
            <a:r>
              <a:rPr kumimoji="1" lang="zh-CN" altLang="en-US" baseline="0" dirty="0" smtClean="0"/>
              <a:t> </a:t>
            </a:r>
            <a:r>
              <a:rPr kumimoji="1" lang="en-US" altLang="zh-CN" baseline="0" dirty="0" smtClean="0"/>
              <a:t>are</a:t>
            </a:r>
            <a:r>
              <a:rPr kumimoji="1" lang="zh-CN" altLang="en-US" baseline="0" dirty="0" smtClean="0"/>
              <a:t> </a:t>
            </a:r>
            <a:r>
              <a:rPr kumimoji="1" lang="en-US" altLang="zh-CN" baseline="0" dirty="0" smtClean="0"/>
              <a:t>different</a:t>
            </a:r>
            <a:r>
              <a:rPr kumimoji="1" lang="zh-CN" altLang="en-US" baseline="0" dirty="0" smtClean="0"/>
              <a:t> </a:t>
            </a:r>
            <a:r>
              <a:rPr kumimoji="1" lang="en-US" altLang="zh-CN" baseline="0" dirty="0" smtClean="0"/>
              <a:t>each</a:t>
            </a:r>
            <a:r>
              <a:rPr kumimoji="1" lang="zh-CN" altLang="en-US" baseline="0" dirty="0" smtClean="0"/>
              <a:t> </a:t>
            </a:r>
            <a:r>
              <a:rPr kumimoji="1" lang="en-US" altLang="zh-CN" baseline="0" dirty="0" smtClean="0"/>
              <a:t>time.</a:t>
            </a:r>
            <a:r>
              <a:rPr kumimoji="1" lang="zh-CN" altLang="en-US" baseline="0" dirty="0" smtClean="0"/>
              <a:t> </a:t>
            </a:r>
            <a:r>
              <a:rPr kumimoji="1" lang="en-US" altLang="zh-CN" baseline="0" dirty="0" smtClean="0"/>
              <a:t>But</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search</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SNPs</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large</a:t>
            </a:r>
            <a:r>
              <a:rPr kumimoji="1" lang="zh-CN" altLang="en-US" baseline="0" dirty="0" smtClean="0"/>
              <a:t> </a:t>
            </a:r>
            <a:r>
              <a:rPr kumimoji="1" lang="en-US" altLang="zh-CN" baseline="0" dirty="0" smtClean="0"/>
              <a:t>scale,</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want</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do</a:t>
            </a:r>
            <a:r>
              <a:rPr kumimoji="1" lang="zh-CN" altLang="en-US" baseline="0" dirty="0" smtClean="0"/>
              <a:t> </a:t>
            </a:r>
            <a:r>
              <a:rPr kumimoji="1" lang="en-US" altLang="zh-CN" baseline="0" dirty="0" smtClean="0"/>
              <a:t>cross</a:t>
            </a:r>
            <a:r>
              <a:rPr kumimoji="1" lang="zh-CN" altLang="en-US" baseline="0" dirty="0" smtClean="0"/>
              <a:t> </a:t>
            </a:r>
            <a:r>
              <a:rPr kumimoji="1" lang="en-US" altLang="zh-CN" baseline="0" dirty="0" smtClean="0"/>
              <a:t>validation</a:t>
            </a:r>
            <a:r>
              <a:rPr kumimoji="1" lang="zh-CN" altLang="en-US" baseline="0" dirty="0" smtClean="0"/>
              <a:t> </a:t>
            </a:r>
            <a:r>
              <a:rPr kumimoji="1" lang="en-US" altLang="zh-CN" baseline="0" dirty="0" smtClean="0"/>
              <a:t>more</a:t>
            </a:r>
            <a:r>
              <a:rPr kumimoji="1" lang="zh-CN" altLang="en-US" baseline="0" dirty="0" smtClean="0"/>
              <a:t> </a:t>
            </a:r>
            <a:r>
              <a:rPr kumimoji="1" lang="en-US" altLang="zh-CN" baseline="0" dirty="0" smtClean="0"/>
              <a:t>than</a:t>
            </a:r>
            <a:r>
              <a:rPr kumimoji="1" lang="zh-CN" altLang="en-US" baseline="0" dirty="0" smtClean="0"/>
              <a:t> </a:t>
            </a:r>
            <a:r>
              <a:rPr kumimoji="1" lang="en-US" altLang="zh-CN" baseline="0" dirty="0" smtClean="0"/>
              <a:t>ten</a:t>
            </a:r>
            <a:r>
              <a:rPr kumimoji="1" lang="zh-CN" altLang="en-US" baseline="0" dirty="0" smtClean="0"/>
              <a:t> </a:t>
            </a:r>
            <a:r>
              <a:rPr kumimoji="1" lang="en-US" altLang="zh-CN" baseline="0" dirty="0" smtClean="0"/>
              <a:t>fold</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each</a:t>
            </a:r>
            <a:r>
              <a:rPr kumimoji="1" lang="zh-CN" altLang="en-US" baseline="0" dirty="0" smtClean="0"/>
              <a:t> </a:t>
            </a:r>
            <a:r>
              <a:rPr kumimoji="1" lang="en-US" altLang="zh-CN" baseline="0" dirty="0" smtClean="0"/>
              <a:t>SNP</a:t>
            </a:r>
            <a:r>
              <a:rPr kumimoji="1" lang="zh-CN" altLang="en-US" baseline="0" dirty="0" smtClean="0"/>
              <a:t> </a:t>
            </a:r>
            <a:r>
              <a:rPr kumimoji="1" lang="en-US" altLang="zh-CN" baseline="0" dirty="0" smtClean="0"/>
              <a:t>set.</a:t>
            </a:r>
            <a:r>
              <a:rPr kumimoji="1" lang="zh-CN" altLang="en-US" baseline="0" dirty="0" smtClean="0"/>
              <a:t> </a:t>
            </a:r>
            <a:r>
              <a:rPr kumimoji="1" lang="en-US" altLang="zh-CN" baseline="0" dirty="0" smtClean="0"/>
              <a:t>So</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develop</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method</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train</a:t>
            </a:r>
            <a:r>
              <a:rPr kumimoji="1" lang="zh-CN" altLang="en-US" baseline="0" dirty="0" smtClean="0"/>
              <a:t> </a:t>
            </a:r>
            <a:r>
              <a:rPr kumimoji="1" lang="en-US" altLang="zh-CN" baseline="0" dirty="0" smtClean="0"/>
              <a:t>only</a:t>
            </a:r>
            <a:r>
              <a:rPr kumimoji="1" lang="zh-CN" altLang="en-US" baseline="0" dirty="0" smtClean="0"/>
              <a:t> </a:t>
            </a:r>
            <a:r>
              <a:rPr kumimoji="1" lang="en-US" altLang="zh-CN" baseline="0" dirty="0" smtClean="0"/>
              <a:t>once,</a:t>
            </a:r>
            <a:r>
              <a:rPr kumimoji="1" lang="zh-CN" altLang="en-US" baseline="0" dirty="0" smtClean="0"/>
              <a:t> </a:t>
            </a:r>
            <a:r>
              <a:rPr kumimoji="1" lang="en-US" altLang="zh-CN" baseline="0" dirty="0" smtClean="0"/>
              <a:t>not</a:t>
            </a:r>
            <a:r>
              <a:rPr kumimoji="1" lang="zh-CN" altLang="en-US" baseline="0" dirty="0" smtClean="0"/>
              <a:t> </a:t>
            </a:r>
            <a:r>
              <a:rPr kumimoji="1" lang="en-US" altLang="zh-CN" baseline="0" dirty="0" smtClean="0"/>
              <a:t>25</a:t>
            </a:r>
            <a:r>
              <a:rPr kumimoji="1" lang="zh-CN" altLang="en-US" baseline="0" dirty="0" smtClean="0"/>
              <a:t> </a:t>
            </a:r>
            <a:r>
              <a:rPr kumimoji="1" lang="en-US" altLang="zh-CN" baseline="0" dirty="0" smtClean="0"/>
              <a:t>times,</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immediately</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all</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25</a:t>
            </a:r>
            <a:r>
              <a:rPr kumimoji="1" lang="zh-CN" altLang="en-US" baseline="0" dirty="0" smtClean="0"/>
              <a:t> </a:t>
            </a:r>
            <a:r>
              <a:rPr kumimoji="1" lang="en-US" altLang="zh-CN" baseline="0" dirty="0" smtClean="0"/>
              <a:t>folds</a:t>
            </a:r>
            <a:r>
              <a:rPr kumimoji="1" lang="zh-CN" altLang="en-US" baseline="0" dirty="0" smtClean="0"/>
              <a:t> </a:t>
            </a:r>
            <a:r>
              <a:rPr kumimoji="1" lang="en-US" altLang="zh-CN" baseline="0" dirty="0" smtClean="0"/>
              <a:t>cross</a:t>
            </a:r>
            <a:r>
              <a:rPr kumimoji="1" lang="zh-CN" altLang="en-US" baseline="0" dirty="0" smtClean="0"/>
              <a:t> </a:t>
            </a:r>
            <a:r>
              <a:rPr kumimoji="1" lang="en-US" altLang="zh-CN" baseline="0" dirty="0" smtClean="0"/>
              <a:t>validation</a:t>
            </a:r>
            <a:r>
              <a:rPr kumimoji="1" lang="zh-CN" altLang="en-US" baseline="0" dirty="0" smtClean="0"/>
              <a:t> </a:t>
            </a:r>
            <a:r>
              <a:rPr kumimoji="1" lang="en-US" altLang="zh-CN" baseline="0" dirty="0" smtClean="0"/>
              <a:t>results</a:t>
            </a:r>
            <a:r>
              <a:rPr kumimoji="1" lang="zh-CN" altLang="en-US" baseline="0" dirty="0" smtClean="0"/>
              <a:t> </a:t>
            </a:r>
            <a:r>
              <a:rPr kumimoji="1" lang="en-US" altLang="zh-CN" baseline="0" dirty="0" smtClean="0"/>
              <a:t>without</a:t>
            </a:r>
            <a:r>
              <a:rPr kumimoji="1" lang="zh-CN" altLang="en-US" baseline="0" dirty="0" smtClean="0"/>
              <a:t> </a:t>
            </a:r>
            <a:r>
              <a:rPr kumimoji="1" lang="en-US" altLang="zh-CN" baseline="0" dirty="0" smtClean="0"/>
              <a:t>further</a:t>
            </a:r>
            <a:r>
              <a:rPr kumimoji="1" lang="zh-CN" altLang="en-US" baseline="0" dirty="0" smtClean="0"/>
              <a:t> </a:t>
            </a:r>
            <a:r>
              <a:rPr kumimoji="1" lang="en-US" altLang="zh-CN" baseline="0" dirty="0" smtClean="0"/>
              <a:t>fitting.</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speed</a:t>
            </a:r>
            <a:r>
              <a:rPr kumimoji="1" lang="zh-CN" altLang="en-US" baseline="0" dirty="0" smtClean="0"/>
              <a:t> </a:t>
            </a:r>
            <a:r>
              <a:rPr kumimoji="1" lang="en-US" altLang="zh-CN" baseline="0" dirty="0" smtClean="0"/>
              <a:t>up</a:t>
            </a:r>
            <a:r>
              <a:rPr kumimoji="1" lang="zh-CN" altLang="en-US" baseline="0" dirty="0" smtClean="0"/>
              <a:t> </a:t>
            </a:r>
            <a:r>
              <a:rPr kumimoji="1" lang="en-US" altLang="zh-CN" baseline="0" dirty="0" smtClean="0"/>
              <a:t>our</a:t>
            </a:r>
            <a:r>
              <a:rPr kumimoji="1" lang="zh-CN" altLang="en-US" baseline="0" dirty="0" smtClean="0"/>
              <a:t> </a:t>
            </a:r>
            <a:r>
              <a:rPr kumimoji="1" lang="en-US" altLang="zh-CN" baseline="0" dirty="0" smtClean="0"/>
              <a:t>computation</a:t>
            </a:r>
            <a:r>
              <a:rPr kumimoji="1" lang="zh-CN" altLang="en-US" baseline="0" dirty="0" smtClean="0"/>
              <a:t> </a:t>
            </a:r>
            <a:r>
              <a:rPr kumimoji="1" lang="en-US" altLang="zh-CN" baseline="0" dirty="0" smtClean="0"/>
              <a:t>hundreds</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times.</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talked</a:t>
            </a:r>
            <a:r>
              <a:rPr kumimoji="1" lang="zh-CN" altLang="en-US" baseline="0" dirty="0" smtClean="0"/>
              <a:t> </a:t>
            </a:r>
            <a:r>
              <a:rPr kumimoji="1" lang="en-US" altLang="zh-CN" baseline="0" dirty="0" smtClean="0"/>
              <a:t>about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specialty</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our</a:t>
            </a:r>
            <a:r>
              <a:rPr kumimoji="1" lang="zh-CN" altLang="en-US" baseline="0" dirty="0" smtClean="0"/>
              <a:t> </a:t>
            </a:r>
            <a:r>
              <a:rPr kumimoji="1" lang="en-US" altLang="zh-CN" baseline="0" dirty="0" smtClean="0"/>
              <a:t>datasets,</a:t>
            </a:r>
            <a:r>
              <a:rPr kumimoji="1" lang="zh-CN" altLang="en-US" baseline="0" dirty="0" smtClean="0"/>
              <a:t> </a:t>
            </a:r>
            <a:r>
              <a:rPr kumimoji="1" lang="en-US" altLang="zh-CN" baseline="0" dirty="0" smtClean="0"/>
              <a:t>so</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don’t</a:t>
            </a:r>
            <a:r>
              <a:rPr kumimoji="1" lang="zh-CN" altLang="en-US" baseline="0" dirty="0" smtClean="0"/>
              <a:t> </a:t>
            </a:r>
            <a:r>
              <a:rPr kumimoji="1" lang="en-US" altLang="zh-CN" baseline="0" dirty="0" smtClean="0"/>
              <a:t>use</a:t>
            </a:r>
            <a:r>
              <a:rPr kumimoji="1" lang="zh-CN" altLang="en-US" baseline="0" dirty="0" smtClean="0"/>
              <a:t> </a:t>
            </a:r>
            <a:r>
              <a:rPr kumimoji="1" lang="en-US" altLang="zh-CN" baseline="0" dirty="0" smtClean="0"/>
              <a:t>random</a:t>
            </a:r>
            <a:r>
              <a:rPr kumimoji="1" lang="zh-CN" altLang="en-US" baseline="0" dirty="0" smtClean="0"/>
              <a:t> </a:t>
            </a:r>
            <a:r>
              <a:rPr kumimoji="1" lang="en-US" altLang="zh-CN" baseline="0" dirty="0" smtClean="0"/>
              <a:t>sampling</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cross</a:t>
            </a:r>
            <a:r>
              <a:rPr kumimoji="1" lang="zh-CN" altLang="en-US" baseline="0" dirty="0" smtClean="0"/>
              <a:t> </a:t>
            </a:r>
            <a:r>
              <a:rPr kumimoji="1" lang="en-US" altLang="zh-CN" baseline="0" dirty="0" smtClean="0"/>
              <a:t>validation</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use</a:t>
            </a:r>
            <a:r>
              <a:rPr kumimoji="1" lang="zh-CN" altLang="en-US" baseline="0" dirty="0" smtClean="0"/>
              <a:t> </a:t>
            </a:r>
            <a:r>
              <a:rPr kumimoji="1" lang="en-US" altLang="zh-CN" baseline="0" dirty="0" smtClean="0"/>
              <a:t>cross</a:t>
            </a:r>
            <a:r>
              <a:rPr kumimoji="1" lang="zh-CN" altLang="en-US" baseline="0" dirty="0" smtClean="0"/>
              <a:t> </a:t>
            </a:r>
            <a:r>
              <a:rPr kumimoji="1" lang="en-US" altLang="zh-CN" baseline="0" dirty="0" smtClean="0"/>
              <a:t>sampling</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sampling</a:t>
            </a:r>
            <a:r>
              <a:rPr kumimoji="1" lang="zh-CN" altLang="en-US" baseline="0" dirty="0" smtClean="0"/>
              <a:t> </a:t>
            </a:r>
            <a:r>
              <a:rPr kumimoji="1" lang="en-US" altLang="zh-CN" baseline="0" dirty="0" smtClean="0"/>
              <a:t>by</a:t>
            </a:r>
            <a:r>
              <a:rPr kumimoji="1" lang="zh-CN" altLang="en-US" baseline="0" dirty="0" smtClean="0"/>
              <a:t> </a:t>
            </a:r>
            <a:r>
              <a:rPr kumimoji="1" lang="en-US" altLang="zh-CN" baseline="0" dirty="0" smtClean="0"/>
              <a:t>male</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test</a:t>
            </a:r>
            <a:r>
              <a:rPr kumimoji="1" lang="zh-CN" altLang="en-US" baseline="0" dirty="0" smtClean="0"/>
              <a:t> </a:t>
            </a:r>
            <a:r>
              <a:rPr kumimoji="1" lang="en-US" altLang="zh-CN" baseline="0" dirty="0" smtClean="0"/>
              <a:t>SNPs.</a:t>
            </a:r>
            <a:endParaRPr kumimoji="1" lang="zh-CN" altLang="en-US" baseline="0" dirty="0" smtClean="0"/>
          </a:p>
          <a:p>
            <a:endParaRPr kumimoji="1" lang="zh-CN" altLang="en-US" dirty="0" smtClean="0"/>
          </a:p>
          <a:p>
            <a:endParaRPr kumimoji="1" lang="zh-CN" altLang="en-US" dirty="0" smtClean="0"/>
          </a:p>
          <a:p>
            <a:r>
              <a:rPr kumimoji="1" lang="zh-CN" altLang="en-US" dirty="0" smtClean="0"/>
              <a:t>几乎</a:t>
            </a:r>
            <a:r>
              <a:rPr kumimoji="1" lang="zh-CN" altLang="en-US" dirty="0" smtClean="0"/>
              <a:t>没有一个模型注意到这样的问题：就是模型最终会在整个训练集上训练一次，但是对于我们的问题很容易出现过拟合，最终的模型我们也应该按照特殊的划分方式来调整参数和选</a:t>
            </a:r>
            <a:r>
              <a:rPr kumimoji="1" lang="en-US" altLang="zh-CN" dirty="0" smtClean="0"/>
              <a:t>feature</a:t>
            </a:r>
            <a:r>
              <a:rPr kumimoji="1" lang="zh-CN" altLang="en-US" dirty="0" smtClean="0"/>
              <a:t>，</a:t>
            </a:r>
          </a:p>
          <a:p>
            <a:r>
              <a:rPr kumimoji="1" lang="zh-CN" altLang="en-US" dirty="0" smtClean="0"/>
              <a:t>但是因为数据量的庞大，交叉验证特别慢，我们需要快速的交叉验证来提高效率，因此我们开发了特殊的交叉验证方法，这是我们的一个理论创新。</a:t>
            </a:r>
          </a:p>
          <a:p>
            <a:r>
              <a:rPr kumimoji="1" lang="zh-CN" altLang="en-US" dirty="0" smtClean="0"/>
              <a:t>我们可以采取多种不同的抽样方法进行交叉验证</a:t>
            </a:r>
          </a:p>
          <a:p>
            <a:r>
              <a:rPr kumimoji="1" lang="zh-CN" altLang="en-US" dirty="0" smtClean="0"/>
              <a:t>分别是</a:t>
            </a:r>
            <a:r>
              <a:rPr kumimoji="1" lang="en-US" altLang="zh-CN" dirty="0" smtClean="0"/>
              <a:t>random</a:t>
            </a:r>
            <a:r>
              <a:rPr kumimoji="1" lang="zh-CN" altLang="en-US" dirty="0" smtClean="0"/>
              <a:t>  根据父本、母本、十字交叉，图里展示了随机抽样和十字交叉两种抽样方式</a:t>
            </a:r>
          </a:p>
          <a:p>
            <a:r>
              <a:rPr kumimoji="1" lang="zh-CN" altLang="en-US" dirty="0" smtClean="0"/>
              <a:t>因为</a:t>
            </a:r>
            <a:r>
              <a:rPr kumimoji="1" lang="en-US" altLang="zh-CN" dirty="0" err="1" smtClean="0"/>
              <a:t>FaST</a:t>
            </a:r>
            <a:r>
              <a:rPr kumimoji="1" lang="zh-CN" altLang="en-US" dirty="0" smtClean="0"/>
              <a:t> </a:t>
            </a:r>
            <a:r>
              <a:rPr kumimoji="1" lang="en-US" altLang="zh-CN" dirty="0" smtClean="0"/>
              <a:t>CV</a:t>
            </a:r>
            <a:r>
              <a:rPr kumimoji="1" lang="zh-CN" altLang="en-US" dirty="0" smtClean="0"/>
              <a:t>的原理推导十分复杂，就不在这里具体介绍了，简单来解释是这样的：普通的交叉验证时，每一折都要在不同的训练集上拟合，每次拟合都需要很多时间，导致我们没法做大规模的交叉验证，我们通过原理的推导，针对线性模型的特性，设计了一种方法，模型只需要在全部训练集上拟合一次，然后通过告诉模型不同的抽样方式，模型会很快地计算出来拟合的结果，这样折数不管有多少，时间几乎没有增加。这是因为线性模型，每个样本对系数</a:t>
            </a:r>
            <a:r>
              <a:rPr kumimoji="1" lang="en-US" altLang="zh-CN" dirty="0" smtClean="0"/>
              <a:t>beta</a:t>
            </a:r>
            <a:r>
              <a:rPr kumimoji="1" lang="zh-CN" altLang="en-US" dirty="0" smtClean="0"/>
              <a:t>的贡献是线性相加的，我们可以分开考虑每个样本的贡献，因此使得方法可行。</a:t>
            </a:r>
            <a:endParaRPr kumimoji="1" lang="zh-CN" altLang="en-US" dirty="0"/>
          </a:p>
        </p:txBody>
      </p:sp>
      <p:sp>
        <p:nvSpPr>
          <p:cNvPr id="4" name="幻灯片编号占位符 3"/>
          <p:cNvSpPr>
            <a:spLocks noGrp="1"/>
          </p:cNvSpPr>
          <p:nvPr>
            <p:ph type="sldNum" sz="quarter" idx="10"/>
          </p:nvPr>
        </p:nvSpPr>
        <p:spPr/>
        <p:txBody>
          <a:bodyPr/>
          <a:lstStyle/>
          <a:p>
            <a:fld id="{31EF110D-A2B7-504B-96BF-3925C5296330}" type="slidenum">
              <a:rPr kumimoji="1" lang="zh-CN" altLang="en-US" smtClean="0"/>
              <a:t>9</a:t>
            </a:fld>
            <a:endParaRPr kumimoji="1" lang="zh-CN" altLang="en-US"/>
          </a:p>
        </p:txBody>
      </p:sp>
    </p:spTree>
    <p:extLst>
      <p:ext uri="{BB962C8B-B14F-4D97-AF65-F5344CB8AC3E}">
        <p14:creationId xmlns:p14="http://schemas.microsoft.com/office/powerpoint/2010/main" val="867161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D9BE36E4-DB68-0944-B897-A580D38E2AE3}" type="datetimeFigureOut">
              <a:rPr kumimoji="1" lang="zh-CN" altLang="en-US" smtClean="0"/>
              <a:t>2018/3/13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614416A-8982-014E-8146-BA6CCA5706CA}" type="slidenum">
              <a:rPr kumimoji="1" lang="zh-CN" altLang="en-US" smtClean="0"/>
              <a:t>‹#›</a:t>
            </a:fld>
            <a:endParaRPr kumimoji="1" lang="zh-CN" altLang="en-US"/>
          </a:p>
        </p:txBody>
      </p:sp>
    </p:spTree>
    <p:extLst>
      <p:ext uri="{BB962C8B-B14F-4D97-AF65-F5344CB8AC3E}">
        <p14:creationId xmlns:p14="http://schemas.microsoft.com/office/powerpoint/2010/main" val="676397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9BE36E4-DB68-0944-B897-A580D38E2AE3}" type="datetimeFigureOut">
              <a:rPr kumimoji="1" lang="zh-CN" altLang="en-US" smtClean="0"/>
              <a:t>2018/3/13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614416A-8982-014E-8146-BA6CCA5706CA}" type="slidenum">
              <a:rPr kumimoji="1" lang="zh-CN" altLang="en-US" smtClean="0"/>
              <a:t>‹#›</a:t>
            </a:fld>
            <a:endParaRPr kumimoji="1" lang="zh-CN" altLang="en-US"/>
          </a:p>
        </p:txBody>
      </p:sp>
    </p:spTree>
    <p:extLst>
      <p:ext uri="{BB962C8B-B14F-4D97-AF65-F5344CB8AC3E}">
        <p14:creationId xmlns:p14="http://schemas.microsoft.com/office/powerpoint/2010/main" val="613473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9BE36E4-DB68-0944-B897-A580D38E2AE3}" type="datetimeFigureOut">
              <a:rPr kumimoji="1" lang="zh-CN" altLang="en-US" smtClean="0"/>
              <a:t>2018/3/13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614416A-8982-014E-8146-BA6CCA5706CA}" type="slidenum">
              <a:rPr kumimoji="1" lang="zh-CN" altLang="en-US" smtClean="0"/>
              <a:t>‹#›</a:t>
            </a:fld>
            <a:endParaRPr kumimoji="1" lang="zh-CN" altLang="en-US"/>
          </a:p>
        </p:txBody>
      </p:sp>
    </p:spTree>
    <p:extLst>
      <p:ext uri="{BB962C8B-B14F-4D97-AF65-F5344CB8AC3E}">
        <p14:creationId xmlns:p14="http://schemas.microsoft.com/office/powerpoint/2010/main" val="573755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9BE36E4-DB68-0944-B897-A580D38E2AE3}" type="datetimeFigureOut">
              <a:rPr kumimoji="1" lang="zh-CN" altLang="en-US" smtClean="0"/>
              <a:t>2018/3/13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614416A-8982-014E-8146-BA6CCA5706CA}" type="slidenum">
              <a:rPr kumimoji="1" lang="zh-CN" altLang="en-US" smtClean="0"/>
              <a:t>‹#›</a:t>
            </a:fld>
            <a:endParaRPr kumimoji="1" lang="zh-CN" altLang="en-US"/>
          </a:p>
        </p:txBody>
      </p:sp>
    </p:spTree>
    <p:extLst>
      <p:ext uri="{BB962C8B-B14F-4D97-AF65-F5344CB8AC3E}">
        <p14:creationId xmlns:p14="http://schemas.microsoft.com/office/powerpoint/2010/main" val="655119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D9BE36E4-DB68-0944-B897-A580D38E2AE3}" type="datetimeFigureOut">
              <a:rPr kumimoji="1" lang="zh-CN" altLang="en-US" smtClean="0"/>
              <a:t>2018/3/13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614416A-8982-014E-8146-BA6CCA5706CA}" type="slidenum">
              <a:rPr kumimoji="1" lang="zh-CN" altLang="en-US" smtClean="0"/>
              <a:t>‹#›</a:t>
            </a:fld>
            <a:endParaRPr kumimoji="1" lang="zh-CN" altLang="en-US"/>
          </a:p>
        </p:txBody>
      </p:sp>
    </p:spTree>
    <p:extLst>
      <p:ext uri="{BB962C8B-B14F-4D97-AF65-F5344CB8AC3E}">
        <p14:creationId xmlns:p14="http://schemas.microsoft.com/office/powerpoint/2010/main" val="449467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D9BE36E4-DB68-0944-B897-A580D38E2AE3}" type="datetimeFigureOut">
              <a:rPr kumimoji="1" lang="zh-CN" altLang="en-US" smtClean="0"/>
              <a:t>2018/3/13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614416A-8982-014E-8146-BA6CCA5706CA}" type="slidenum">
              <a:rPr kumimoji="1" lang="zh-CN" altLang="en-US" smtClean="0"/>
              <a:t>‹#›</a:t>
            </a:fld>
            <a:endParaRPr kumimoji="1" lang="zh-CN" altLang="en-US"/>
          </a:p>
        </p:txBody>
      </p:sp>
    </p:spTree>
    <p:extLst>
      <p:ext uri="{BB962C8B-B14F-4D97-AF65-F5344CB8AC3E}">
        <p14:creationId xmlns:p14="http://schemas.microsoft.com/office/powerpoint/2010/main" val="1500017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D9BE36E4-DB68-0944-B897-A580D38E2AE3}" type="datetimeFigureOut">
              <a:rPr kumimoji="1" lang="zh-CN" altLang="en-US" smtClean="0"/>
              <a:t>2018/3/13</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0614416A-8982-014E-8146-BA6CCA5706CA}" type="slidenum">
              <a:rPr kumimoji="1" lang="zh-CN" altLang="en-US" smtClean="0"/>
              <a:t>‹#›</a:t>
            </a:fld>
            <a:endParaRPr kumimoji="1" lang="zh-CN" altLang="en-US"/>
          </a:p>
        </p:txBody>
      </p:sp>
    </p:spTree>
    <p:extLst>
      <p:ext uri="{BB962C8B-B14F-4D97-AF65-F5344CB8AC3E}">
        <p14:creationId xmlns:p14="http://schemas.microsoft.com/office/powerpoint/2010/main" val="1476682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D9BE36E4-DB68-0944-B897-A580D38E2AE3}" type="datetimeFigureOut">
              <a:rPr kumimoji="1" lang="zh-CN" altLang="en-US" smtClean="0"/>
              <a:t>2018/3/13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614416A-8982-014E-8146-BA6CCA5706CA}" type="slidenum">
              <a:rPr kumimoji="1" lang="zh-CN" altLang="en-US" smtClean="0"/>
              <a:t>‹#›</a:t>
            </a:fld>
            <a:endParaRPr kumimoji="1" lang="zh-CN" altLang="en-US"/>
          </a:p>
        </p:txBody>
      </p:sp>
    </p:spTree>
    <p:extLst>
      <p:ext uri="{BB962C8B-B14F-4D97-AF65-F5344CB8AC3E}">
        <p14:creationId xmlns:p14="http://schemas.microsoft.com/office/powerpoint/2010/main" val="137462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BE36E4-DB68-0944-B897-A580D38E2AE3}" type="datetimeFigureOut">
              <a:rPr kumimoji="1" lang="zh-CN" altLang="en-US" smtClean="0"/>
              <a:t>2018/3/13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614416A-8982-014E-8146-BA6CCA5706CA}" type="slidenum">
              <a:rPr kumimoji="1" lang="zh-CN" altLang="en-US" smtClean="0"/>
              <a:t>‹#›</a:t>
            </a:fld>
            <a:endParaRPr kumimoji="1" lang="zh-CN" altLang="en-US"/>
          </a:p>
        </p:txBody>
      </p:sp>
    </p:spTree>
    <p:extLst>
      <p:ext uri="{BB962C8B-B14F-4D97-AF65-F5344CB8AC3E}">
        <p14:creationId xmlns:p14="http://schemas.microsoft.com/office/powerpoint/2010/main" val="1786493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D9BE36E4-DB68-0944-B897-A580D38E2AE3}" type="datetimeFigureOut">
              <a:rPr kumimoji="1" lang="zh-CN" altLang="en-US" smtClean="0"/>
              <a:t>2018/3/13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614416A-8982-014E-8146-BA6CCA5706CA}" type="slidenum">
              <a:rPr kumimoji="1" lang="zh-CN" altLang="en-US" smtClean="0"/>
              <a:t>‹#›</a:t>
            </a:fld>
            <a:endParaRPr kumimoji="1" lang="zh-CN" altLang="en-US"/>
          </a:p>
        </p:txBody>
      </p:sp>
    </p:spTree>
    <p:extLst>
      <p:ext uri="{BB962C8B-B14F-4D97-AF65-F5344CB8AC3E}">
        <p14:creationId xmlns:p14="http://schemas.microsoft.com/office/powerpoint/2010/main" val="1626242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D9BE36E4-DB68-0944-B897-A580D38E2AE3}" type="datetimeFigureOut">
              <a:rPr kumimoji="1" lang="zh-CN" altLang="en-US" smtClean="0"/>
              <a:t>2018/3/13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614416A-8982-014E-8146-BA6CCA5706CA}" type="slidenum">
              <a:rPr kumimoji="1" lang="zh-CN" altLang="en-US" smtClean="0"/>
              <a:t>‹#›</a:t>
            </a:fld>
            <a:endParaRPr kumimoji="1" lang="zh-CN" altLang="en-US"/>
          </a:p>
        </p:txBody>
      </p:sp>
    </p:spTree>
    <p:extLst>
      <p:ext uri="{BB962C8B-B14F-4D97-AF65-F5344CB8AC3E}">
        <p14:creationId xmlns:p14="http://schemas.microsoft.com/office/powerpoint/2010/main" val="124033065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BE36E4-DB68-0944-B897-A580D38E2AE3}" type="datetimeFigureOut">
              <a:rPr kumimoji="1" lang="zh-CN" altLang="en-US" smtClean="0"/>
              <a:t>2018/3/13</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14416A-8982-014E-8146-BA6CCA5706CA}" type="slidenum">
              <a:rPr kumimoji="1" lang="zh-CN" altLang="en-US" smtClean="0"/>
              <a:t>‹#›</a:t>
            </a:fld>
            <a:endParaRPr kumimoji="1" lang="zh-CN" altLang="en-US"/>
          </a:p>
        </p:txBody>
      </p:sp>
    </p:spTree>
    <p:extLst>
      <p:ext uri="{BB962C8B-B14F-4D97-AF65-F5344CB8AC3E}">
        <p14:creationId xmlns:p14="http://schemas.microsoft.com/office/powerpoint/2010/main" val="1766632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2939" y="1122363"/>
            <a:ext cx="10715624" cy="2387600"/>
          </a:xfrm>
        </p:spPr>
        <p:txBody>
          <a:bodyPr>
            <a:normAutofit/>
          </a:bodyPr>
          <a:lstStyle/>
          <a:p>
            <a:r>
              <a:rPr lang="en-US" altLang="zh-CN" sz="4800" dirty="0"/>
              <a:t>Applying Machine Learning to </a:t>
            </a:r>
            <a:r>
              <a:rPr lang="zh-CN" altLang="en-US" sz="4800" dirty="0" smtClean="0"/>
              <a:t/>
            </a:r>
            <a:br>
              <a:rPr lang="zh-CN" altLang="en-US" sz="4800" dirty="0" smtClean="0"/>
            </a:br>
            <a:r>
              <a:rPr lang="en-US" altLang="zh-CN" sz="4800" dirty="0" smtClean="0"/>
              <a:t>Predict </a:t>
            </a:r>
            <a:r>
              <a:rPr lang="en-US" altLang="zh-CN" sz="4800" dirty="0"/>
              <a:t>Maize Traits Using </a:t>
            </a:r>
            <a:r>
              <a:rPr lang="en-US" altLang="zh-CN" sz="4800" dirty="0" smtClean="0"/>
              <a:t>SNP</a:t>
            </a:r>
            <a:r>
              <a:rPr lang="zh-CN" altLang="en-US" sz="4800" dirty="0" smtClean="0"/>
              <a:t> </a:t>
            </a:r>
            <a:r>
              <a:rPr lang="en-US" altLang="zh-CN" sz="4800" dirty="0"/>
              <a:t>D</a:t>
            </a:r>
            <a:r>
              <a:rPr lang="en-US" altLang="zh-CN" sz="4800" dirty="0" smtClean="0"/>
              <a:t>ata</a:t>
            </a:r>
            <a:endParaRPr kumimoji="1" lang="zh-CN" altLang="en-US" sz="4800" dirty="0"/>
          </a:p>
        </p:txBody>
      </p:sp>
      <p:sp>
        <p:nvSpPr>
          <p:cNvPr id="3" name="副标题 2"/>
          <p:cNvSpPr>
            <a:spLocks noGrp="1"/>
          </p:cNvSpPr>
          <p:nvPr>
            <p:ph type="subTitle" idx="1"/>
          </p:nvPr>
        </p:nvSpPr>
        <p:spPr>
          <a:xfrm>
            <a:off x="1428751" y="4616450"/>
            <a:ext cx="9144000" cy="1655762"/>
          </a:xfrm>
        </p:spPr>
        <p:txBody>
          <a:bodyPr/>
          <a:lstStyle/>
          <a:p>
            <a:pPr algn="r"/>
            <a:r>
              <a:rPr kumimoji="1" lang="en-US" altLang="zh-CN" smtClean="0"/>
              <a:t>2018.3.17</a:t>
            </a:r>
            <a:endParaRPr kumimoji="1" lang="zh-CN" altLang="en-US" dirty="0" smtClean="0"/>
          </a:p>
          <a:p>
            <a:pPr algn="r"/>
            <a:r>
              <a:rPr kumimoji="1" lang="en-US" altLang="zh-CN" dirty="0" smtClean="0"/>
              <a:t>C</a:t>
            </a:r>
            <a:r>
              <a:rPr kumimoji="1" lang="en-US" altLang="zh-CN" dirty="0" smtClean="0"/>
              <a:t>hen</a:t>
            </a:r>
            <a:r>
              <a:rPr kumimoji="1" lang="zh-CN" altLang="en-US" dirty="0" smtClean="0"/>
              <a:t> </a:t>
            </a:r>
            <a:r>
              <a:rPr kumimoji="1" lang="en-US" altLang="zh-CN" dirty="0" err="1"/>
              <a:t>X</a:t>
            </a:r>
            <a:r>
              <a:rPr kumimoji="1" lang="en-US" altLang="zh-CN" dirty="0" err="1" smtClean="0"/>
              <a:t>upeng</a:t>
            </a:r>
            <a:endParaRPr kumimoji="1" lang="zh-CN" altLang="en-US" dirty="0"/>
          </a:p>
        </p:txBody>
      </p:sp>
    </p:spTree>
    <p:extLst>
      <p:ext uri="{BB962C8B-B14F-4D97-AF65-F5344CB8AC3E}">
        <p14:creationId xmlns:p14="http://schemas.microsoft.com/office/powerpoint/2010/main" val="1588729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2509" y="224844"/>
            <a:ext cx="11021291" cy="6496632"/>
          </a:xfrm>
        </p:spPr>
        <p:txBody>
          <a:bodyPr>
            <a:normAutofit/>
          </a:bodyPr>
          <a:lstStyle/>
          <a:p>
            <a:pPr marL="0" indent="0">
              <a:buNone/>
            </a:pPr>
            <a:r>
              <a:rPr kumimoji="1" lang="en-US" altLang="zh-CN" sz="4000" dirty="0" smtClean="0"/>
              <a:t>Each round do 25-fold</a:t>
            </a:r>
            <a:r>
              <a:rPr kumimoji="1" lang="zh-CN" altLang="en-US" sz="4000" dirty="0" smtClean="0"/>
              <a:t> </a:t>
            </a:r>
            <a:r>
              <a:rPr kumimoji="1" lang="en-US" altLang="zh-CN" sz="4000" dirty="0" smtClean="0"/>
              <a:t>cross</a:t>
            </a:r>
            <a:r>
              <a:rPr kumimoji="1" lang="zh-CN" altLang="en-US" sz="4000" dirty="0" smtClean="0"/>
              <a:t> </a:t>
            </a:r>
            <a:r>
              <a:rPr kumimoji="1" lang="en-US" altLang="zh-CN" sz="4000" dirty="0" smtClean="0"/>
              <a:t>validation on </a:t>
            </a:r>
            <a:r>
              <a:rPr kumimoji="1" lang="en-US" altLang="zh-CN" sz="4000" dirty="0" smtClean="0"/>
              <a:t>SNP</a:t>
            </a:r>
            <a:endParaRPr kumimoji="1" lang="zh-CN" altLang="en-US" sz="4000" dirty="0" smtClean="0"/>
          </a:p>
          <a:p>
            <a:endParaRPr kumimoji="1" lang="zh-CN" altLang="en-US" dirty="0" smtClean="0"/>
          </a:p>
          <a:p>
            <a:endParaRPr kumimoji="1" lang="zh-CN" altLang="en-US" dirty="0"/>
          </a:p>
          <a:p>
            <a:endParaRPr kumimoji="1" lang="zh-CN" altLang="en-US" dirty="0" smtClean="0"/>
          </a:p>
          <a:p>
            <a:endParaRPr kumimoji="1" lang="zh-CN" altLang="en-US" sz="2400" dirty="0" smtClean="0"/>
          </a:p>
          <a:p>
            <a:endParaRPr kumimoji="1" lang="zh-CN" altLang="en-US" sz="2400" dirty="0"/>
          </a:p>
          <a:p>
            <a:endParaRPr kumimoji="1" lang="zh-CN" altLang="en-US" sz="2400" dirty="0" smtClean="0"/>
          </a:p>
          <a:p>
            <a:endParaRPr kumimoji="1" lang="zh-CN" altLang="en-US" sz="2400" dirty="0"/>
          </a:p>
          <a:p>
            <a:endParaRPr kumimoji="1" lang="zh-CN" altLang="en-US" sz="2400" dirty="0" smtClean="0"/>
          </a:p>
          <a:p>
            <a:endParaRPr kumimoji="1" lang="zh-CN" altLang="en-US" sz="2400" dirty="0"/>
          </a:p>
          <a:p>
            <a:pPr marL="0" indent="0">
              <a:buNone/>
            </a:pPr>
            <a:endParaRPr kumimoji="1" lang="zh-CN" altLang="en-US" sz="2400" dirty="0"/>
          </a:p>
          <a:p>
            <a:r>
              <a:rPr kumimoji="1" lang="en-US" altLang="zh-CN" sz="2400" dirty="0" smtClean="0"/>
              <a:t>Change</a:t>
            </a:r>
            <a:r>
              <a:rPr kumimoji="1" lang="zh-CN" altLang="en-US" sz="2400" dirty="0" smtClean="0"/>
              <a:t> </a:t>
            </a:r>
            <a:r>
              <a:rPr kumimoji="1" lang="en-US" altLang="zh-CN" sz="2400" dirty="0" smtClean="0"/>
              <a:t>methods:</a:t>
            </a:r>
            <a:r>
              <a:rPr kumimoji="1" lang="zh-CN" altLang="en-US" sz="2400" dirty="0" smtClean="0"/>
              <a:t> </a:t>
            </a:r>
            <a:r>
              <a:rPr kumimoji="1" lang="en-US" altLang="zh-CN" sz="2400" dirty="0" smtClean="0"/>
              <a:t>optimize</a:t>
            </a:r>
            <a:r>
              <a:rPr kumimoji="1" lang="zh-CN" altLang="en-US" sz="2400" dirty="0" smtClean="0"/>
              <a:t> </a:t>
            </a:r>
            <a:r>
              <a:rPr kumimoji="1" lang="en-US" altLang="zh-CN" sz="2400" dirty="0" smtClean="0"/>
              <a:t>the</a:t>
            </a:r>
            <a:r>
              <a:rPr kumimoji="1" lang="zh-CN" altLang="en-US" sz="2400" dirty="0" smtClean="0"/>
              <a:t> </a:t>
            </a:r>
            <a:r>
              <a:rPr kumimoji="1" lang="en-US" altLang="zh-CN" sz="2400" b="1" dirty="0" smtClean="0"/>
              <a:t>worst</a:t>
            </a:r>
            <a:r>
              <a:rPr kumimoji="1" lang="zh-CN" altLang="en-US" sz="2400" dirty="0" smtClean="0"/>
              <a:t> </a:t>
            </a:r>
            <a:r>
              <a:rPr kumimoji="1" lang="en-US" altLang="zh-CN" sz="2400" dirty="0" smtClean="0"/>
              <a:t>PCC</a:t>
            </a:r>
            <a:endParaRPr kumimoji="1" lang="zh-CN" altLang="en-US" sz="2400" dirty="0"/>
          </a:p>
        </p:txBody>
      </p:sp>
      <p:pic>
        <p:nvPicPr>
          <p:cNvPr id="6" name="图片 5"/>
          <p:cNvPicPr>
            <a:picLocks noChangeAspect="1"/>
          </p:cNvPicPr>
          <p:nvPr/>
        </p:nvPicPr>
        <p:blipFill>
          <a:blip r:embed="rId3"/>
          <a:stretch>
            <a:fillRect/>
          </a:stretch>
        </p:blipFill>
        <p:spPr>
          <a:xfrm>
            <a:off x="332509" y="3255211"/>
            <a:ext cx="8404010" cy="2319463"/>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419" y="927544"/>
            <a:ext cx="8300100" cy="2290785"/>
          </a:xfrm>
          <a:prstGeom prst="rect">
            <a:avLst/>
          </a:prstGeom>
        </p:spPr>
      </p:pic>
      <p:sp>
        <p:nvSpPr>
          <p:cNvPr id="2" name="幻灯片编号占位符 1"/>
          <p:cNvSpPr>
            <a:spLocks noGrp="1"/>
          </p:cNvSpPr>
          <p:nvPr>
            <p:ph type="sldNum" sz="quarter" idx="12"/>
          </p:nvPr>
        </p:nvSpPr>
        <p:spPr/>
        <p:txBody>
          <a:bodyPr/>
          <a:lstStyle/>
          <a:p>
            <a:fld id="{4BE502F4-4803-3441-A539-4361BBF020EF}" type="slidenum">
              <a:rPr kumimoji="1" lang="zh-CN" altLang="en-US" smtClean="0"/>
              <a:t>10</a:t>
            </a:fld>
            <a:endParaRPr kumimoji="1" lang="zh-CN" altLang="en-US"/>
          </a:p>
        </p:txBody>
      </p:sp>
    </p:spTree>
    <p:extLst>
      <p:ext uri="{BB962C8B-B14F-4D97-AF65-F5344CB8AC3E}">
        <p14:creationId xmlns:p14="http://schemas.microsoft.com/office/powerpoint/2010/main" val="2998858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789"/>
            <a:ext cx="10515600" cy="1325563"/>
          </a:xfrm>
        </p:spPr>
        <p:txBody>
          <a:bodyPr/>
          <a:lstStyle/>
          <a:p>
            <a:r>
              <a:rPr kumimoji="1" lang="en-US" altLang="zh-CN" dirty="0" smtClean="0"/>
              <a:t>Metric</a:t>
            </a:r>
            <a:r>
              <a:rPr kumimoji="1" lang="zh-CN" altLang="en-US" dirty="0" smtClean="0"/>
              <a:t> </a:t>
            </a:r>
            <a:r>
              <a:rPr kumimoji="1" lang="en-US" altLang="zh-CN" dirty="0" err="1" smtClean="0"/>
              <a:t>Regressor</a:t>
            </a:r>
            <a:r>
              <a:rPr kumimoji="1" lang="en-US" altLang="zh-CN" dirty="0" smtClean="0"/>
              <a:t>:</a:t>
            </a:r>
            <a:endParaRPr kumimoji="1" lang="zh-CN" altLang="en-US" dirty="0"/>
          </a:p>
        </p:txBody>
      </p:sp>
      <p:sp>
        <p:nvSpPr>
          <p:cNvPr id="3" name="内容占位符 2"/>
          <p:cNvSpPr>
            <a:spLocks noGrp="1"/>
          </p:cNvSpPr>
          <p:nvPr>
            <p:ph idx="1"/>
          </p:nvPr>
        </p:nvSpPr>
        <p:spPr/>
        <p:txBody>
          <a:bodyPr/>
          <a:lstStyle/>
          <a:p>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22098"/>
            <a:ext cx="8721436" cy="1598930"/>
          </a:xfrm>
          <a:prstGeom prst="rect">
            <a:avLst/>
          </a:prstGeom>
        </p:spPr>
      </p:pic>
      <p:pic>
        <p:nvPicPr>
          <p:cNvPr id="5" name="图片 4"/>
          <p:cNvPicPr>
            <a:picLocks noChangeAspect="1"/>
          </p:cNvPicPr>
          <p:nvPr/>
        </p:nvPicPr>
        <p:blipFill>
          <a:blip r:embed="rId4"/>
          <a:stretch>
            <a:fillRect/>
          </a:stretch>
        </p:blipFill>
        <p:spPr>
          <a:xfrm>
            <a:off x="726360" y="2721028"/>
            <a:ext cx="8833276" cy="4151361"/>
          </a:xfrm>
          <a:prstGeom prst="rect">
            <a:avLst/>
          </a:prstGeom>
        </p:spPr>
      </p:pic>
    </p:spTree>
    <p:extLst>
      <p:ext uri="{BB962C8B-B14F-4D97-AF65-F5344CB8AC3E}">
        <p14:creationId xmlns:p14="http://schemas.microsoft.com/office/powerpoint/2010/main" val="1528169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Improve</a:t>
            </a:r>
            <a:r>
              <a:rPr kumimoji="1" lang="zh-CN" altLang="en-US" dirty="0" smtClean="0"/>
              <a:t> </a:t>
            </a:r>
            <a:r>
              <a:rPr kumimoji="1" lang="en-US" altLang="zh-CN" dirty="0" smtClean="0"/>
              <a:t>Feature</a:t>
            </a:r>
            <a:r>
              <a:rPr kumimoji="1" lang="zh-CN" altLang="en-US" dirty="0" smtClean="0"/>
              <a:t> </a:t>
            </a:r>
            <a:r>
              <a:rPr kumimoji="1" lang="en-US" altLang="zh-CN" dirty="0" smtClean="0"/>
              <a:t>Selection</a:t>
            </a:r>
            <a:endParaRPr kumimoji="1" lang="zh-CN" altLang="en-US" dirty="0"/>
          </a:p>
        </p:txBody>
      </p:sp>
      <p:sp>
        <p:nvSpPr>
          <p:cNvPr id="3" name="内容占位符 2"/>
          <p:cNvSpPr>
            <a:spLocks noGrp="1"/>
          </p:cNvSpPr>
          <p:nvPr>
            <p:ph idx="1"/>
          </p:nvPr>
        </p:nvSpPr>
        <p:spPr/>
        <p:txBody>
          <a:bodyPr/>
          <a:lstStyle/>
          <a:p>
            <a:r>
              <a:rPr kumimoji="1" lang="en-US" altLang="zh-CN" dirty="0"/>
              <a:t>Use</a:t>
            </a:r>
            <a:r>
              <a:rPr kumimoji="1" lang="zh-CN" altLang="en-US" dirty="0"/>
              <a:t> </a:t>
            </a:r>
            <a:r>
              <a:rPr kumimoji="1" lang="en-US" altLang="zh-CN" dirty="0"/>
              <a:t>LD</a:t>
            </a:r>
            <a:r>
              <a:rPr kumimoji="1" lang="zh-CN" altLang="en-US" dirty="0"/>
              <a:t> </a:t>
            </a:r>
            <a:r>
              <a:rPr kumimoji="1" lang="en-US" altLang="zh-CN" dirty="0"/>
              <a:t>decay</a:t>
            </a:r>
            <a:r>
              <a:rPr kumimoji="1" lang="zh-CN" altLang="en-US" dirty="0"/>
              <a:t> </a:t>
            </a:r>
            <a:r>
              <a:rPr kumimoji="1" lang="en-US" altLang="zh-CN" dirty="0"/>
              <a:t>curve</a:t>
            </a:r>
            <a:r>
              <a:rPr kumimoji="1" lang="zh-CN" altLang="en-US" dirty="0"/>
              <a:t> </a:t>
            </a:r>
            <a:r>
              <a:rPr kumimoji="1" lang="en-US" altLang="zh-CN" dirty="0"/>
              <a:t>to</a:t>
            </a:r>
            <a:r>
              <a:rPr kumimoji="1" lang="zh-CN" altLang="en-US" dirty="0"/>
              <a:t> </a:t>
            </a:r>
            <a:r>
              <a:rPr kumimoji="1" lang="en-US" altLang="zh-CN" dirty="0"/>
              <a:t>divide</a:t>
            </a:r>
            <a:r>
              <a:rPr kumimoji="1" lang="zh-CN" altLang="en-US" dirty="0"/>
              <a:t> </a:t>
            </a:r>
            <a:r>
              <a:rPr kumimoji="1" lang="en-US" altLang="zh-CN" dirty="0"/>
              <a:t>region,</a:t>
            </a:r>
            <a:r>
              <a:rPr kumimoji="1" lang="zh-CN" altLang="en-US" dirty="0"/>
              <a:t> </a:t>
            </a:r>
            <a:r>
              <a:rPr kumimoji="1" lang="en-US" altLang="zh-CN" dirty="0"/>
              <a:t>select</a:t>
            </a:r>
            <a:r>
              <a:rPr kumimoji="1" lang="zh-CN" altLang="en-US" dirty="0"/>
              <a:t> </a:t>
            </a:r>
            <a:r>
              <a:rPr kumimoji="1" lang="en-US" altLang="zh-CN" dirty="0"/>
              <a:t>SNP</a:t>
            </a:r>
            <a:r>
              <a:rPr kumimoji="1" lang="zh-CN" altLang="en-US" dirty="0"/>
              <a:t> </a:t>
            </a:r>
            <a:r>
              <a:rPr kumimoji="1" lang="en-US" altLang="zh-CN" dirty="0"/>
              <a:t>from</a:t>
            </a:r>
            <a:r>
              <a:rPr kumimoji="1" lang="zh-CN" altLang="en-US" dirty="0"/>
              <a:t> </a:t>
            </a:r>
            <a:r>
              <a:rPr kumimoji="1" lang="en-US" altLang="zh-CN" dirty="0"/>
              <a:t>each</a:t>
            </a:r>
            <a:r>
              <a:rPr kumimoji="1" lang="zh-CN" altLang="en-US" dirty="0"/>
              <a:t> </a:t>
            </a:r>
            <a:r>
              <a:rPr kumimoji="1" lang="en-US" altLang="zh-CN" dirty="0"/>
              <a:t>region.</a:t>
            </a:r>
            <a:endParaRPr kumimoji="1" lang="zh-CN" altLang="en-US" dirty="0"/>
          </a:p>
          <a:p>
            <a:endParaRPr kumimoji="1" lang="zh-CN" altLang="en-US" dirty="0"/>
          </a:p>
          <a:p>
            <a:r>
              <a:rPr kumimoji="1" lang="en-US" altLang="zh-CN" dirty="0"/>
              <a:t>Use</a:t>
            </a:r>
            <a:r>
              <a:rPr kumimoji="1" lang="zh-CN" altLang="en-US" dirty="0"/>
              <a:t> </a:t>
            </a:r>
            <a:r>
              <a:rPr kumimoji="1" lang="en-US" altLang="zh-CN" dirty="0"/>
              <a:t>clustering</a:t>
            </a:r>
            <a:r>
              <a:rPr kumimoji="1" lang="zh-CN" altLang="en-US" dirty="0"/>
              <a:t> </a:t>
            </a:r>
            <a:r>
              <a:rPr kumimoji="1" lang="en-US" altLang="zh-CN" dirty="0"/>
              <a:t>method.</a:t>
            </a:r>
            <a:r>
              <a:rPr kumimoji="1" lang="zh-CN" altLang="en-US" dirty="0"/>
              <a:t> </a:t>
            </a:r>
            <a:r>
              <a:rPr kumimoji="1" lang="en-US" altLang="zh-CN" dirty="0"/>
              <a:t>(If</a:t>
            </a:r>
            <a:r>
              <a:rPr kumimoji="1" lang="zh-CN" altLang="en-US" dirty="0"/>
              <a:t> </a:t>
            </a:r>
            <a:r>
              <a:rPr kumimoji="1" lang="en-US" altLang="zh-CN" dirty="0"/>
              <a:t>complexity</a:t>
            </a:r>
            <a:r>
              <a:rPr kumimoji="1" lang="zh-CN" altLang="en-US" dirty="0"/>
              <a:t> </a:t>
            </a:r>
            <a:r>
              <a:rPr kumimoji="1" lang="en-US" altLang="zh-CN" dirty="0"/>
              <a:t>is</a:t>
            </a:r>
            <a:r>
              <a:rPr kumimoji="1" lang="zh-CN" altLang="en-US" dirty="0"/>
              <a:t> </a:t>
            </a:r>
            <a:r>
              <a:rPr kumimoji="1" lang="en-US" altLang="zh-CN" dirty="0"/>
              <a:t>tolerable) </a:t>
            </a:r>
            <a:endParaRPr kumimoji="1" lang="zh-CN" altLang="en-US" dirty="0"/>
          </a:p>
          <a:p>
            <a:pPr lvl="1"/>
            <a:r>
              <a:rPr kumimoji="1" lang="en-US" altLang="zh-CN" dirty="0"/>
              <a:t>DACE(LSH</a:t>
            </a:r>
            <a:r>
              <a:rPr kumimoji="1" lang="zh-CN" altLang="en-US" dirty="0"/>
              <a:t> </a:t>
            </a:r>
            <a:r>
              <a:rPr kumimoji="1" lang="en-US" altLang="zh-CN" dirty="0"/>
              <a:t>+</a:t>
            </a:r>
            <a:r>
              <a:rPr kumimoji="1" lang="zh-CN" altLang="en-US" dirty="0"/>
              <a:t> </a:t>
            </a:r>
            <a:r>
              <a:rPr kumimoji="1" lang="en-US" altLang="zh-CN" dirty="0"/>
              <a:t>DP-means),</a:t>
            </a:r>
            <a:r>
              <a:rPr kumimoji="1" lang="zh-CN" altLang="en-US" dirty="0"/>
              <a:t> </a:t>
            </a:r>
            <a:r>
              <a:rPr kumimoji="1" lang="en-US" altLang="zh-CN" dirty="0"/>
              <a:t>unfixed</a:t>
            </a:r>
            <a:r>
              <a:rPr kumimoji="1" lang="zh-CN" altLang="en-US" dirty="0"/>
              <a:t> </a:t>
            </a:r>
            <a:r>
              <a:rPr kumimoji="1" lang="en-US" altLang="zh-CN" dirty="0"/>
              <a:t>cluster</a:t>
            </a:r>
            <a:r>
              <a:rPr kumimoji="1" lang="zh-CN" altLang="en-US" dirty="0"/>
              <a:t> </a:t>
            </a:r>
            <a:r>
              <a:rPr kumimoji="1" lang="en-US" altLang="zh-CN" dirty="0"/>
              <a:t>numbers.</a:t>
            </a:r>
            <a:endParaRPr kumimoji="1" lang="zh-CN" altLang="en-US" dirty="0"/>
          </a:p>
          <a:p>
            <a:pPr lvl="1"/>
            <a:r>
              <a:rPr kumimoji="1" lang="en-US" altLang="zh-CN" dirty="0"/>
              <a:t>Consider</a:t>
            </a:r>
            <a:r>
              <a:rPr kumimoji="1" lang="zh-CN" altLang="en-US" dirty="0"/>
              <a:t> </a:t>
            </a:r>
            <a:r>
              <a:rPr kumimoji="1" lang="en-US" altLang="zh-CN" dirty="0"/>
              <a:t>long</a:t>
            </a:r>
            <a:r>
              <a:rPr kumimoji="1" lang="zh-CN" altLang="en-US" dirty="0"/>
              <a:t> </a:t>
            </a:r>
            <a:r>
              <a:rPr kumimoji="1" lang="en-US" altLang="zh-CN" dirty="0"/>
              <a:t>range</a:t>
            </a:r>
            <a:endParaRPr kumimoji="1" lang="zh-CN" altLang="en-US" dirty="0"/>
          </a:p>
          <a:p>
            <a:endParaRPr kumimoji="1" lang="zh-CN" altLang="en-US" dirty="0"/>
          </a:p>
          <a:p>
            <a:r>
              <a:rPr kumimoji="1" lang="en-US" altLang="zh-CN" dirty="0"/>
              <a:t>GWAS</a:t>
            </a:r>
            <a:r>
              <a:rPr kumimoji="1" lang="zh-CN" altLang="en-US" dirty="0"/>
              <a:t> </a:t>
            </a:r>
            <a:r>
              <a:rPr kumimoji="1" lang="en-US" altLang="zh-CN" dirty="0"/>
              <a:t>(Genome-Wide Association Studies)</a:t>
            </a:r>
            <a:endParaRPr kumimoji="1" lang="zh-CN" altLang="en-US" dirty="0"/>
          </a:p>
          <a:p>
            <a:pPr lvl="1"/>
            <a:r>
              <a:rPr kumimoji="1" lang="en-US" altLang="zh-CN" dirty="0"/>
              <a:t>Common</a:t>
            </a:r>
            <a:r>
              <a:rPr kumimoji="1" lang="zh-CN" altLang="en-US" dirty="0"/>
              <a:t> </a:t>
            </a:r>
            <a:r>
              <a:rPr kumimoji="1" lang="en-US" altLang="zh-CN" dirty="0"/>
              <a:t>methods:</a:t>
            </a:r>
            <a:r>
              <a:rPr kumimoji="1" lang="zh-CN" altLang="en-US" dirty="0"/>
              <a:t> </a:t>
            </a:r>
            <a:r>
              <a:rPr kumimoji="1" lang="en-US" altLang="zh-CN" dirty="0"/>
              <a:t>consider</a:t>
            </a:r>
            <a:r>
              <a:rPr kumimoji="1" lang="zh-CN" altLang="en-US" dirty="0"/>
              <a:t> </a:t>
            </a:r>
            <a:r>
              <a:rPr kumimoji="1" lang="en-US" altLang="zh-CN" dirty="0"/>
              <a:t>SNP</a:t>
            </a:r>
            <a:r>
              <a:rPr kumimoji="1" lang="zh-CN" altLang="en-US" dirty="0"/>
              <a:t> </a:t>
            </a:r>
            <a:r>
              <a:rPr kumimoji="1" lang="en-US" altLang="zh-CN" dirty="0"/>
              <a:t>separately.</a:t>
            </a:r>
            <a:r>
              <a:rPr kumimoji="1" lang="zh-CN" altLang="en-US" dirty="0"/>
              <a:t> </a:t>
            </a:r>
          </a:p>
          <a:p>
            <a:pPr lvl="1"/>
            <a:r>
              <a:rPr kumimoji="1" lang="en-US" altLang="zh-CN" dirty="0"/>
              <a:t>Use</a:t>
            </a:r>
            <a:r>
              <a:rPr kumimoji="1" lang="zh-CN" altLang="en-US" dirty="0"/>
              <a:t> </a:t>
            </a:r>
            <a:r>
              <a:rPr kumimoji="1" lang="en-US" altLang="zh-CN" dirty="0"/>
              <a:t>Mixed-Ridge</a:t>
            </a:r>
            <a:r>
              <a:rPr kumimoji="1" lang="zh-CN" altLang="en-US" dirty="0"/>
              <a:t> </a:t>
            </a:r>
            <a:r>
              <a:rPr kumimoji="1" lang="en-US" altLang="zh-CN" dirty="0"/>
              <a:t>and</a:t>
            </a:r>
            <a:r>
              <a:rPr kumimoji="1" lang="zh-CN" altLang="en-US" dirty="0"/>
              <a:t> </a:t>
            </a:r>
            <a:r>
              <a:rPr kumimoji="1" lang="en-US" altLang="zh-CN" dirty="0"/>
              <a:t>Lasso</a:t>
            </a:r>
            <a:r>
              <a:rPr kumimoji="1" lang="zh-CN" altLang="en-US" dirty="0"/>
              <a:t> </a:t>
            </a:r>
            <a:r>
              <a:rPr kumimoji="1" lang="en-US" altLang="zh-CN" dirty="0"/>
              <a:t>do</a:t>
            </a:r>
            <a:r>
              <a:rPr kumimoji="1" lang="zh-CN" altLang="en-US" dirty="0"/>
              <a:t> </a:t>
            </a:r>
            <a:r>
              <a:rPr kumimoji="1" lang="en-US" altLang="zh-CN" dirty="0"/>
              <a:t>it</a:t>
            </a:r>
            <a:r>
              <a:rPr kumimoji="1" lang="zh-CN" altLang="en-US" dirty="0"/>
              <a:t> </a:t>
            </a:r>
            <a:r>
              <a:rPr kumimoji="1" lang="en-US" altLang="zh-CN" dirty="0"/>
              <a:t>batch</a:t>
            </a:r>
            <a:r>
              <a:rPr kumimoji="1" lang="zh-CN" altLang="en-US" dirty="0"/>
              <a:t> </a:t>
            </a:r>
            <a:r>
              <a:rPr kumimoji="1" lang="en-US" altLang="zh-CN" dirty="0"/>
              <a:t>by</a:t>
            </a:r>
            <a:r>
              <a:rPr kumimoji="1" lang="zh-CN" altLang="en-US" dirty="0"/>
              <a:t> </a:t>
            </a:r>
            <a:r>
              <a:rPr kumimoji="1" lang="en-US" altLang="zh-CN" dirty="0"/>
              <a:t>batch</a:t>
            </a:r>
            <a:endParaRPr kumimoji="1" lang="zh-CN" altLang="en-US" dirty="0"/>
          </a:p>
          <a:p>
            <a:endParaRPr kumimoji="1" lang="zh-CN" altLang="en-US" dirty="0"/>
          </a:p>
        </p:txBody>
      </p:sp>
    </p:spTree>
    <p:extLst>
      <p:ext uri="{BB962C8B-B14F-4D97-AF65-F5344CB8AC3E}">
        <p14:creationId xmlns:p14="http://schemas.microsoft.com/office/powerpoint/2010/main" val="1107356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185863"/>
            <a:ext cx="10502029" cy="5690465"/>
          </a:xfrm>
        </p:spPr>
        <p:txBody>
          <a:bodyPr>
            <a:normAutofit/>
          </a:bodyPr>
          <a:lstStyle/>
          <a:p>
            <a:pPr marL="0" indent="0">
              <a:buNone/>
            </a:pPr>
            <a:r>
              <a:rPr kumimoji="1" lang="en-US" altLang="zh-CN" sz="2600" dirty="0"/>
              <a:t>Mixed-Ridge used as feature selection</a:t>
            </a:r>
            <a:endParaRPr kumimoji="1" lang="zh-CN" altLang="en-US" sz="2600" dirty="0" smtClean="0"/>
          </a:p>
          <a:p>
            <a:r>
              <a:rPr kumimoji="1" lang="en-US" altLang="zh-CN" sz="2400" dirty="0" smtClean="0"/>
              <a:t>Use</a:t>
            </a:r>
            <a:r>
              <a:rPr kumimoji="1" lang="zh-CN" altLang="en-US" sz="2400" dirty="0" smtClean="0"/>
              <a:t> </a:t>
            </a:r>
            <a:r>
              <a:rPr kumimoji="1" lang="en-US" altLang="zh-CN" sz="2400" dirty="0" smtClean="0"/>
              <a:t>Mixed-Ridge </a:t>
            </a:r>
            <a:r>
              <a:rPr kumimoji="1" lang="en-US" altLang="zh-CN" sz="2400" dirty="0" smtClean="0"/>
              <a:t>to consider feature combination</a:t>
            </a:r>
            <a:endParaRPr kumimoji="1" lang="zh-CN" altLang="en-US" sz="2400" dirty="0" smtClean="0"/>
          </a:p>
          <a:p>
            <a:r>
              <a:rPr kumimoji="1" lang="en-US" altLang="zh-CN" sz="2400" dirty="0" smtClean="0"/>
              <a:t>May</a:t>
            </a:r>
            <a:r>
              <a:rPr kumimoji="1" lang="zh-CN" altLang="en-US" sz="2400" dirty="0" smtClean="0"/>
              <a:t> </a:t>
            </a:r>
            <a:r>
              <a:rPr kumimoji="1" lang="en-US" altLang="zh-CN" sz="2400" dirty="0" smtClean="0"/>
              <a:t>find</a:t>
            </a:r>
            <a:r>
              <a:rPr kumimoji="1" lang="zh-CN" altLang="en-US" sz="2400" dirty="0" smtClean="0"/>
              <a:t> </a:t>
            </a:r>
            <a:r>
              <a:rPr kumimoji="1" lang="en-US" altLang="zh-CN" sz="2400" dirty="0" smtClean="0"/>
              <a:t>causal</a:t>
            </a:r>
            <a:r>
              <a:rPr kumimoji="1" lang="zh-CN" altLang="en-US" sz="2400" dirty="0" smtClean="0"/>
              <a:t> </a:t>
            </a:r>
            <a:r>
              <a:rPr kumimoji="1" lang="en-US" altLang="zh-CN" sz="2400" dirty="0" smtClean="0"/>
              <a:t>by</a:t>
            </a:r>
            <a:r>
              <a:rPr kumimoji="1" lang="zh-CN" altLang="en-US" sz="2400" dirty="0" smtClean="0"/>
              <a:t> </a:t>
            </a:r>
            <a:r>
              <a:rPr kumimoji="1" lang="en-US" altLang="zh-CN" sz="2400" dirty="0" smtClean="0"/>
              <a:t>eliminating</a:t>
            </a:r>
            <a:r>
              <a:rPr kumimoji="1" lang="zh-CN" altLang="en-US" sz="2400" dirty="0" smtClean="0"/>
              <a:t> </a:t>
            </a:r>
            <a:r>
              <a:rPr kumimoji="1" lang="en-US" altLang="zh-CN" sz="2400" dirty="0" smtClean="0"/>
              <a:t>genetic</a:t>
            </a:r>
            <a:r>
              <a:rPr kumimoji="1" lang="zh-CN" altLang="en-US" sz="2400" dirty="0" smtClean="0"/>
              <a:t> </a:t>
            </a:r>
            <a:r>
              <a:rPr kumimoji="1" lang="en-US" altLang="zh-CN" sz="2400" dirty="0" smtClean="0"/>
              <a:t>similarity</a:t>
            </a:r>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zh-CN" altLang="en-US" sz="2400" dirty="0" smtClean="0"/>
          </a:p>
          <a:p>
            <a:r>
              <a:rPr kumimoji="1" lang="en-US" altLang="zh-CN" sz="2400" dirty="0" smtClean="0"/>
              <a:t>Iteration until MSE doesn’t change</a:t>
            </a:r>
          </a:p>
        </p:txBody>
      </p:sp>
      <p:sp>
        <p:nvSpPr>
          <p:cNvPr id="4" name="矩形 3"/>
          <p:cNvSpPr/>
          <p:nvPr/>
        </p:nvSpPr>
        <p:spPr>
          <a:xfrm>
            <a:off x="1102587" y="3368836"/>
            <a:ext cx="6123709" cy="415636"/>
          </a:xfrm>
          <a:prstGeom prst="rect">
            <a:avLst/>
          </a:prstGeom>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6" name="直线连接符 5"/>
          <p:cNvCxnSpPr/>
          <p:nvPr/>
        </p:nvCxnSpPr>
        <p:spPr>
          <a:xfrm>
            <a:off x="1836877" y="3368836"/>
            <a:ext cx="0" cy="401782"/>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9" name="直线箭头连接符 8"/>
          <p:cNvCxnSpPr/>
          <p:nvPr/>
        </p:nvCxnSpPr>
        <p:spPr>
          <a:xfrm>
            <a:off x="1462805" y="3784472"/>
            <a:ext cx="0" cy="40178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p:cNvSpPr txBox="1"/>
              <p:nvPr/>
            </p:nvSpPr>
            <p:spPr>
              <a:xfrm>
                <a:off x="1102587" y="4136525"/>
                <a:ext cx="1042273" cy="369332"/>
              </a:xfrm>
              <a:prstGeom prst="rect">
                <a:avLst/>
              </a:prstGeom>
              <a:noFill/>
            </p:spPr>
            <p:txBody>
              <a:bodyPr wrap="none" rtlCol="0">
                <a:spAutoFit/>
              </a:bodyPr>
              <a:lstStyle/>
              <a:p>
                <a:r>
                  <a:rPr kumimoji="1" lang="en-US" altLang="zh-CN" dirty="0" smtClean="0"/>
                  <a:t>Lasso: </a:t>
                </a:r>
                <a14:m>
                  <m:oMath xmlns:m="http://schemas.openxmlformats.org/officeDocument/2006/math">
                    <m:r>
                      <a:rPr kumimoji="1" lang="en-US" altLang="zh-CN" i="1" dirty="0" smtClean="0">
                        <a:latin typeface="Cambria Math" charset="0"/>
                      </a:rPr>
                      <m:t>𝑦</m:t>
                    </m:r>
                    <m:r>
                      <a:rPr kumimoji="1" lang="en-US" altLang="zh-CN" i="1" dirty="0" smtClean="0">
                        <a:latin typeface="Cambria Math" charset="0"/>
                      </a:rPr>
                      <m:t>’ </m:t>
                    </m:r>
                  </m:oMath>
                </a14:m>
                <a:endParaRPr kumimoji="1"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102587" y="4136525"/>
                <a:ext cx="1042273" cy="369332"/>
              </a:xfrm>
              <a:prstGeom prst="rect">
                <a:avLst/>
              </a:prstGeom>
              <a:blipFill rotWithShape="0">
                <a:blip r:embed="rId3"/>
                <a:stretch>
                  <a:fillRect l="-5263" t="-98333" r="-1170" b="-123333"/>
                </a:stretch>
              </a:blipFill>
            </p:spPr>
            <p:txBody>
              <a:bodyPr/>
              <a:lstStyle/>
              <a:p>
                <a:r>
                  <a:rPr lang="zh-CN" altLang="en-US">
                    <a:noFill/>
                  </a:rPr>
                  <a:t> </a:t>
                </a:r>
              </a:p>
            </p:txBody>
          </p:sp>
        </mc:Fallback>
      </mc:AlternateContent>
      <p:sp>
        <p:nvSpPr>
          <p:cNvPr id="8" name="矩形 7"/>
          <p:cNvSpPr/>
          <p:nvPr/>
        </p:nvSpPr>
        <p:spPr>
          <a:xfrm>
            <a:off x="1836877" y="4578305"/>
            <a:ext cx="5389419" cy="398173"/>
          </a:xfrm>
          <a:prstGeom prst="rect">
            <a:avLst/>
          </a:prstGeom>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11" name="直线箭头连接符 10"/>
          <p:cNvCxnSpPr/>
          <p:nvPr/>
        </p:nvCxnSpPr>
        <p:spPr>
          <a:xfrm>
            <a:off x="2280223" y="4976478"/>
            <a:ext cx="0" cy="40178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2598877" y="4555718"/>
            <a:ext cx="0" cy="401782"/>
          </a:xfrm>
          <a:prstGeom prst="line">
            <a:avLst/>
          </a:prstGeom>
          <a:ln w="412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1759086" y="5400979"/>
                <a:ext cx="1042273" cy="369332"/>
              </a:xfrm>
              <a:prstGeom prst="rect">
                <a:avLst/>
              </a:prstGeom>
              <a:noFill/>
            </p:spPr>
            <p:txBody>
              <a:bodyPr wrap="none" rtlCol="0">
                <a:spAutoFit/>
              </a:bodyPr>
              <a:lstStyle/>
              <a:p>
                <a:r>
                  <a:rPr kumimoji="1" lang="en-US" altLang="zh-CN" dirty="0" smtClean="0"/>
                  <a:t>Lasso: </a:t>
                </a:r>
                <a14:m>
                  <m:oMath xmlns:m="http://schemas.openxmlformats.org/officeDocument/2006/math">
                    <m:r>
                      <a:rPr kumimoji="1" lang="en-US" altLang="zh-CN" i="1" dirty="0" smtClean="0">
                        <a:latin typeface="Cambria Math" charset="0"/>
                      </a:rPr>
                      <m:t>𝑦</m:t>
                    </m:r>
                    <m:r>
                      <a:rPr kumimoji="1" lang="en-US" altLang="zh-CN" i="1" dirty="0" smtClean="0">
                        <a:latin typeface="Cambria Math" charset="0"/>
                      </a:rPr>
                      <m:t>’ </m:t>
                    </m:r>
                  </m:oMath>
                </a14:m>
                <a:endParaRPr kumimoji="1"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1759086" y="5400979"/>
                <a:ext cx="1042273" cy="369332"/>
              </a:xfrm>
              <a:prstGeom prst="rect">
                <a:avLst/>
              </a:prstGeom>
              <a:blipFill rotWithShape="0">
                <a:blip r:embed="rId3"/>
                <a:stretch>
                  <a:fillRect l="-5263" t="-96721" r="-1170" b="-119672"/>
                </a:stretch>
              </a:blipFill>
            </p:spPr>
            <p:txBody>
              <a:bodyPr/>
              <a:lstStyle/>
              <a:p>
                <a:r>
                  <a:rPr lang="zh-CN" altLang="en-US">
                    <a:noFill/>
                  </a:rPr>
                  <a:t> </a:t>
                </a:r>
              </a:p>
            </p:txBody>
          </p:sp>
        </mc:Fallback>
      </mc:AlternateContent>
      <p:sp>
        <p:nvSpPr>
          <p:cNvPr id="5" name="文本框 4"/>
          <p:cNvSpPr txBox="1"/>
          <p:nvPr/>
        </p:nvSpPr>
        <p:spPr>
          <a:xfrm>
            <a:off x="7399478" y="3385061"/>
            <a:ext cx="2721642" cy="369332"/>
          </a:xfrm>
          <a:prstGeom prst="rect">
            <a:avLst/>
          </a:prstGeom>
          <a:noFill/>
        </p:spPr>
        <p:txBody>
          <a:bodyPr wrap="none" rtlCol="0">
            <a:spAutoFit/>
          </a:bodyPr>
          <a:lstStyle/>
          <a:p>
            <a:r>
              <a:rPr kumimoji="1" lang="en-US" altLang="zh-CN" dirty="0" smtClean="0"/>
              <a:t>Mixed-Ridge to select SNPs</a:t>
            </a:r>
            <a:endParaRPr kumimoji="1" lang="zh-CN" altLang="en-US" dirty="0"/>
          </a:p>
        </p:txBody>
      </p:sp>
      <p:sp>
        <p:nvSpPr>
          <p:cNvPr id="14" name="文本框 13"/>
          <p:cNvSpPr txBox="1"/>
          <p:nvPr/>
        </p:nvSpPr>
        <p:spPr>
          <a:xfrm>
            <a:off x="7399478" y="4609053"/>
            <a:ext cx="2721642" cy="369332"/>
          </a:xfrm>
          <a:prstGeom prst="rect">
            <a:avLst/>
          </a:prstGeom>
          <a:noFill/>
        </p:spPr>
        <p:txBody>
          <a:bodyPr wrap="none" rtlCol="0">
            <a:spAutoFit/>
          </a:bodyPr>
          <a:lstStyle/>
          <a:p>
            <a:r>
              <a:rPr kumimoji="1" lang="en-US" altLang="zh-CN" dirty="0" smtClean="0"/>
              <a:t>Mixed-Ridge to </a:t>
            </a:r>
            <a:r>
              <a:rPr kumimoji="1" lang="en-US" altLang="zh-CN" smtClean="0"/>
              <a:t>select SNPs</a:t>
            </a:r>
            <a:endParaRPr kumimoji="1" lang="zh-CN" altLang="en-US" dirty="0"/>
          </a:p>
        </p:txBody>
      </p:sp>
      <p:sp>
        <p:nvSpPr>
          <p:cNvPr id="7" name="幻灯片编号占位符 6"/>
          <p:cNvSpPr>
            <a:spLocks noGrp="1"/>
          </p:cNvSpPr>
          <p:nvPr>
            <p:ph type="sldNum" sz="quarter" idx="12"/>
          </p:nvPr>
        </p:nvSpPr>
        <p:spPr>
          <a:xfrm>
            <a:off x="8610600" y="6492875"/>
            <a:ext cx="2743200" cy="365125"/>
          </a:xfrm>
        </p:spPr>
        <p:txBody>
          <a:bodyPr/>
          <a:lstStyle/>
          <a:p>
            <a:fld id="{4BE502F4-4803-3441-A539-4361BBF020EF}" type="slidenum">
              <a:rPr kumimoji="1" lang="zh-CN" altLang="en-US" smtClean="0"/>
              <a:t>13</a:t>
            </a:fld>
            <a:endParaRPr kumimoji="1" lang="zh-CN" altLang="en-US"/>
          </a:p>
        </p:txBody>
      </p:sp>
      <p:sp>
        <p:nvSpPr>
          <p:cNvPr id="15" name="文本框 14"/>
          <p:cNvSpPr txBox="1"/>
          <p:nvPr/>
        </p:nvSpPr>
        <p:spPr>
          <a:xfrm>
            <a:off x="838200" y="48642"/>
            <a:ext cx="1581651" cy="769441"/>
          </a:xfrm>
          <a:prstGeom prst="rect">
            <a:avLst/>
          </a:prstGeom>
          <a:noFill/>
        </p:spPr>
        <p:txBody>
          <a:bodyPr wrap="none" rtlCol="0">
            <a:spAutoFit/>
          </a:bodyPr>
          <a:lstStyle/>
          <a:p>
            <a:r>
              <a:rPr kumimoji="1" lang="en-US" altLang="zh-CN" sz="4400" dirty="0" smtClean="0">
                <a:latin typeface="+mj-lt"/>
              </a:rPr>
              <a:t>GWAS</a:t>
            </a:r>
            <a:endParaRPr kumimoji="1" lang="zh-CN" altLang="en-US" sz="4400" dirty="0">
              <a:latin typeface="+mj-lt"/>
            </a:endParaRPr>
          </a:p>
        </p:txBody>
      </p:sp>
    </p:spTree>
    <p:extLst>
      <p:ext uri="{BB962C8B-B14F-4D97-AF65-F5344CB8AC3E}">
        <p14:creationId xmlns:p14="http://schemas.microsoft.com/office/powerpoint/2010/main" val="8888709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kumimoji="1" lang="en-US" altLang="zh-CN" dirty="0" smtClean="0"/>
              <a:t>Non-Linear</a:t>
            </a:r>
            <a:r>
              <a:rPr kumimoji="1" lang="zh-CN" altLang="en-US" dirty="0" smtClean="0"/>
              <a:t> </a:t>
            </a:r>
            <a:r>
              <a:rPr kumimoji="1" lang="en-US" altLang="zh-CN" dirty="0" smtClean="0"/>
              <a:t>Model</a:t>
            </a:r>
            <a:endParaRPr kumimoji="1" lang="zh-CN" altLang="en-US" dirty="0"/>
          </a:p>
        </p:txBody>
      </p:sp>
      <p:sp>
        <p:nvSpPr>
          <p:cNvPr id="4" name="内容占位符 2"/>
          <p:cNvSpPr>
            <a:spLocks noGrp="1"/>
          </p:cNvSpPr>
          <p:nvPr>
            <p:ph idx="1"/>
          </p:nvPr>
        </p:nvSpPr>
        <p:spPr>
          <a:xfrm>
            <a:off x="838200" y="1325563"/>
            <a:ext cx="10515600" cy="5643274"/>
          </a:xfrm>
        </p:spPr>
        <p:txBody>
          <a:bodyPr>
            <a:normAutofit lnSpcReduction="10000"/>
          </a:bodyPr>
          <a:lstStyle/>
          <a:p>
            <a:r>
              <a:rPr kumimoji="1" lang="en-US" altLang="zh-CN" dirty="0" smtClean="0"/>
              <a:t>Find</a:t>
            </a:r>
            <a:r>
              <a:rPr kumimoji="1" lang="zh-CN" altLang="en-US" dirty="0" smtClean="0"/>
              <a:t> </a:t>
            </a:r>
            <a:r>
              <a:rPr lang="en-US" altLang="zh-CN" dirty="0" err="1" smtClean="0"/>
              <a:t>heterosis</a:t>
            </a:r>
            <a:endParaRPr lang="zh-CN" altLang="en-US" dirty="0" smtClean="0"/>
          </a:p>
          <a:p>
            <a:r>
              <a:rPr kumimoji="1" lang="en-US" altLang="zh-CN" dirty="0" smtClean="0"/>
              <a:t>Similar</a:t>
            </a:r>
            <a:r>
              <a:rPr kumimoji="1" lang="zh-CN" altLang="en-US" dirty="0" smtClean="0"/>
              <a:t> </a:t>
            </a:r>
            <a:r>
              <a:rPr kumimoji="1" lang="en-US" altLang="zh-CN" dirty="0" smtClean="0"/>
              <a:t>ideas</a:t>
            </a:r>
            <a:r>
              <a:rPr kumimoji="1" lang="zh-CN" altLang="en-US" dirty="0" smtClean="0"/>
              <a:t> </a:t>
            </a:r>
            <a:r>
              <a:rPr kumimoji="1" lang="en-US" altLang="zh-CN" dirty="0" smtClean="0"/>
              <a:t>like</a:t>
            </a:r>
            <a:r>
              <a:rPr kumimoji="1" lang="zh-CN" altLang="en-US" dirty="0" smtClean="0"/>
              <a:t> </a:t>
            </a:r>
            <a:r>
              <a:rPr kumimoji="1" lang="en-US" altLang="zh-CN" dirty="0" smtClean="0"/>
              <a:t>Mixed-Ridge:</a:t>
            </a:r>
            <a:r>
              <a:rPr kumimoji="1" lang="zh-CN" altLang="en-US" dirty="0" smtClean="0"/>
              <a:t> </a:t>
            </a:r>
          </a:p>
          <a:p>
            <a:r>
              <a:rPr kumimoji="1" lang="en-US" altLang="zh-CN" dirty="0" smtClean="0"/>
              <a:t>calculate</a:t>
            </a:r>
            <a:r>
              <a:rPr kumimoji="1" lang="zh-CN" altLang="en-US" dirty="0" smtClean="0"/>
              <a:t> </a:t>
            </a:r>
            <a:r>
              <a:rPr kumimoji="1" lang="en-US" altLang="zh-CN" dirty="0" smtClean="0"/>
              <a:t>residual</a:t>
            </a:r>
            <a:r>
              <a:rPr kumimoji="1" lang="zh-CN" altLang="en-US" dirty="0" smtClean="0"/>
              <a:t> </a:t>
            </a:r>
            <a:r>
              <a:rPr kumimoji="1" lang="en-US" altLang="zh-CN" dirty="0" smtClean="0"/>
              <a:t>of</a:t>
            </a:r>
            <a:r>
              <a:rPr kumimoji="1" lang="zh-CN" altLang="en-US" dirty="0" smtClean="0"/>
              <a:t> </a:t>
            </a:r>
            <a:r>
              <a:rPr kumimoji="1" lang="en-US" altLang="zh-CN" dirty="0" smtClean="0"/>
              <a:t>hybrids</a:t>
            </a:r>
            <a:r>
              <a:rPr kumimoji="1" lang="zh-CN" altLang="en-US" dirty="0" smtClean="0"/>
              <a:t> </a:t>
            </a:r>
            <a:r>
              <a:rPr kumimoji="1" lang="en-US" altLang="zh-CN" dirty="0" smtClean="0"/>
              <a:t>(SCA).</a:t>
            </a:r>
            <a:r>
              <a:rPr kumimoji="1" lang="zh-CN" altLang="en-US" dirty="0" smtClean="0"/>
              <a:t> </a:t>
            </a:r>
            <a:endParaRPr kumimoji="1" lang="zh-CN" altLang="en-US" dirty="0" smtClean="0"/>
          </a:p>
          <a:p>
            <a:endParaRPr kumimoji="1" lang="zh-CN" altLang="en-US" dirty="0"/>
          </a:p>
          <a:p>
            <a:endParaRPr kumimoji="1" lang="zh-CN" altLang="en-US" dirty="0" smtClean="0"/>
          </a:p>
          <a:p>
            <a:endParaRPr kumimoji="1" lang="zh-CN" altLang="en-US" dirty="0"/>
          </a:p>
          <a:p>
            <a:endParaRPr kumimoji="1" lang="zh-CN" altLang="en-US" dirty="0" smtClean="0"/>
          </a:p>
          <a:p>
            <a:endParaRPr kumimoji="1" lang="zh-CN" altLang="en-US" dirty="0"/>
          </a:p>
          <a:p>
            <a:r>
              <a:rPr lang="en-US" altLang="zh-CN" dirty="0"/>
              <a:t>Multiple-Trait</a:t>
            </a:r>
            <a:r>
              <a:rPr lang="zh-CN" altLang="en-US" dirty="0"/>
              <a:t> </a:t>
            </a:r>
            <a:r>
              <a:rPr kumimoji="1" lang="en-US" altLang="zh-CN" dirty="0"/>
              <a:t>combined</a:t>
            </a:r>
            <a:r>
              <a:rPr kumimoji="1" lang="zh-CN" altLang="en-US" dirty="0"/>
              <a:t> </a:t>
            </a:r>
            <a:r>
              <a:rPr kumimoji="1" lang="en-US" altLang="zh-CN" dirty="0"/>
              <a:t>prediction</a:t>
            </a:r>
            <a:endParaRPr kumimoji="1" lang="zh-CN" altLang="en-US" dirty="0"/>
          </a:p>
          <a:p>
            <a:pPr lvl="1"/>
            <a:r>
              <a:rPr kumimoji="1" lang="en-US" altLang="zh-CN" dirty="0"/>
              <a:t>Test</a:t>
            </a:r>
            <a:r>
              <a:rPr kumimoji="1" lang="zh-CN" altLang="en-US" dirty="0"/>
              <a:t> </a:t>
            </a:r>
            <a:r>
              <a:rPr kumimoji="1" lang="en-US" altLang="zh-CN" dirty="0"/>
              <a:t>correlation</a:t>
            </a:r>
            <a:r>
              <a:rPr kumimoji="1" lang="zh-CN" altLang="en-US" dirty="0"/>
              <a:t> </a:t>
            </a:r>
            <a:r>
              <a:rPr kumimoji="1" lang="en-US" altLang="zh-CN" dirty="0"/>
              <a:t>of</a:t>
            </a:r>
            <a:r>
              <a:rPr kumimoji="1" lang="zh-CN" altLang="en-US" dirty="0"/>
              <a:t> </a:t>
            </a:r>
            <a:r>
              <a:rPr kumimoji="1" lang="en-US" altLang="zh-CN" dirty="0"/>
              <a:t>different</a:t>
            </a:r>
            <a:r>
              <a:rPr kumimoji="1" lang="zh-CN" altLang="en-US" dirty="0"/>
              <a:t> </a:t>
            </a:r>
            <a:r>
              <a:rPr kumimoji="1" lang="en-US" altLang="zh-CN" dirty="0" smtClean="0"/>
              <a:t>traits</a:t>
            </a:r>
            <a:endParaRPr kumimoji="1" lang="zh-CN" altLang="en-US" dirty="0" smtClean="0"/>
          </a:p>
          <a:p>
            <a:pPr lvl="1"/>
            <a:r>
              <a:rPr kumimoji="1" lang="en-US" altLang="zh-CN" dirty="0"/>
              <a:t>Multiple</a:t>
            </a:r>
            <a:r>
              <a:rPr kumimoji="1" lang="zh-CN" altLang="en-US" dirty="0"/>
              <a:t> </a:t>
            </a:r>
            <a:r>
              <a:rPr kumimoji="1" lang="en-US" altLang="zh-CN" dirty="0"/>
              <a:t>traits</a:t>
            </a:r>
            <a:r>
              <a:rPr kumimoji="1" lang="zh-CN" altLang="en-US" dirty="0"/>
              <a:t> </a:t>
            </a:r>
            <a:r>
              <a:rPr kumimoji="1" lang="en-US" altLang="zh-CN" dirty="0"/>
              <a:t>can</a:t>
            </a:r>
            <a:r>
              <a:rPr kumimoji="1" lang="zh-CN" altLang="en-US" dirty="0"/>
              <a:t> </a:t>
            </a:r>
            <a:r>
              <a:rPr kumimoji="1" lang="en-US" altLang="zh-CN" dirty="0"/>
              <a:t>provide</a:t>
            </a:r>
            <a:r>
              <a:rPr kumimoji="1" lang="zh-CN" altLang="en-US" dirty="0"/>
              <a:t> </a:t>
            </a:r>
            <a:r>
              <a:rPr kumimoji="1" lang="en-US" altLang="zh-CN" dirty="0"/>
              <a:t>more</a:t>
            </a:r>
            <a:r>
              <a:rPr kumimoji="1" lang="zh-CN" altLang="en-US" dirty="0"/>
              <a:t> </a:t>
            </a:r>
            <a:r>
              <a:rPr kumimoji="1" lang="en-US" altLang="zh-CN" dirty="0"/>
              <a:t>information.</a:t>
            </a:r>
            <a:endParaRPr kumimoji="1" lang="zh-CN" altLang="en-US" dirty="0"/>
          </a:p>
          <a:p>
            <a:pPr lvl="1"/>
            <a:r>
              <a:rPr kumimoji="1" lang="en-US" altLang="zh-CN" dirty="0"/>
              <a:t>A</a:t>
            </a:r>
            <a:r>
              <a:rPr kumimoji="1" lang="zh-CN" altLang="en-US" dirty="0"/>
              <a:t> </a:t>
            </a:r>
            <a:r>
              <a:rPr kumimoji="1" lang="en-US" altLang="zh-CN" dirty="0"/>
              <a:t>feature</a:t>
            </a:r>
            <a:r>
              <a:rPr kumimoji="1" lang="zh-CN" altLang="en-US" dirty="0"/>
              <a:t> </a:t>
            </a:r>
            <a:r>
              <a:rPr kumimoji="1" lang="en-US" altLang="zh-CN" dirty="0"/>
              <a:t>good</a:t>
            </a:r>
            <a:r>
              <a:rPr kumimoji="1" lang="zh-CN" altLang="en-US" dirty="0"/>
              <a:t> </a:t>
            </a:r>
            <a:r>
              <a:rPr kumimoji="1" lang="en-US" altLang="zh-CN" dirty="0"/>
              <a:t>for</a:t>
            </a:r>
            <a:r>
              <a:rPr kumimoji="1" lang="zh-CN" altLang="en-US" dirty="0"/>
              <a:t> </a:t>
            </a:r>
            <a:r>
              <a:rPr kumimoji="1" lang="en-US" altLang="zh-CN" dirty="0"/>
              <a:t>multiple</a:t>
            </a:r>
            <a:r>
              <a:rPr kumimoji="1" lang="zh-CN" altLang="en-US" dirty="0"/>
              <a:t> </a:t>
            </a:r>
            <a:r>
              <a:rPr kumimoji="1" lang="en-US" altLang="zh-CN" dirty="0"/>
              <a:t>traits</a:t>
            </a:r>
            <a:r>
              <a:rPr kumimoji="1" lang="zh-CN" altLang="en-US" dirty="0"/>
              <a:t> </a:t>
            </a:r>
            <a:r>
              <a:rPr kumimoji="1" lang="en-US" altLang="zh-CN" dirty="0"/>
              <a:t>may</a:t>
            </a:r>
            <a:r>
              <a:rPr kumimoji="1" lang="zh-CN" altLang="en-US" dirty="0"/>
              <a:t> </a:t>
            </a:r>
            <a:r>
              <a:rPr kumimoji="1" lang="en-US" altLang="zh-CN" dirty="0"/>
              <a:t>be</a:t>
            </a:r>
            <a:r>
              <a:rPr kumimoji="1" lang="zh-CN" altLang="en-US" dirty="0"/>
              <a:t> </a:t>
            </a:r>
            <a:r>
              <a:rPr kumimoji="1" lang="en-US" altLang="zh-CN" dirty="0"/>
              <a:t>important</a:t>
            </a:r>
            <a:endParaRPr kumimoji="1" lang="zh-CN" altLang="en-US" dirty="0"/>
          </a:p>
          <a:p>
            <a:pPr lvl="1"/>
            <a:endParaRPr kumimoji="1" lang="zh-CN" altLang="en-US" dirty="0" smtClean="0"/>
          </a:p>
          <a:p>
            <a:endParaRPr kumimoji="1" lang="zh-CN" altLang="en-US" dirty="0"/>
          </a:p>
          <a:p>
            <a:endParaRPr kumimoji="1" lang="zh-CN" altLang="en-US" dirty="0" smtClean="0"/>
          </a:p>
          <a:p>
            <a:endParaRPr kumimoji="1" lang="zh-CN" altLang="en-US" dirty="0" smtClean="0"/>
          </a:p>
          <a:p>
            <a:endParaRPr kumimoji="1" lang="zh-CN" altLang="en-US" dirty="0" smtClean="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783057"/>
            <a:ext cx="10972800" cy="1714500"/>
          </a:xfrm>
          <a:prstGeom prst="rect">
            <a:avLst/>
          </a:prstGeom>
        </p:spPr>
      </p:pic>
      <p:sp>
        <p:nvSpPr>
          <p:cNvPr id="6" name="文本框 5"/>
          <p:cNvSpPr txBox="1"/>
          <p:nvPr/>
        </p:nvSpPr>
        <p:spPr>
          <a:xfrm>
            <a:off x="5790840" y="4608394"/>
            <a:ext cx="1510863" cy="369332"/>
          </a:xfrm>
          <a:prstGeom prst="rect">
            <a:avLst/>
          </a:prstGeom>
          <a:noFill/>
        </p:spPr>
        <p:txBody>
          <a:bodyPr wrap="none" rtlCol="0">
            <a:spAutoFit/>
          </a:bodyPr>
          <a:lstStyle/>
          <a:p>
            <a:r>
              <a:rPr kumimoji="1" lang="en-US" altLang="zh-CN" dirty="0" smtClean="0"/>
              <a:t>Trait3</a:t>
            </a:r>
            <a:r>
              <a:rPr kumimoji="1" lang="zh-CN" altLang="en-US" dirty="0" smtClean="0"/>
              <a:t> </a:t>
            </a:r>
            <a:r>
              <a:rPr kumimoji="1" lang="en-US" altLang="zh-CN" dirty="0" smtClean="0"/>
              <a:t>residual</a:t>
            </a:r>
            <a:endParaRPr kumimoji="1" lang="zh-CN" altLang="en-US" dirty="0"/>
          </a:p>
        </p:txBody>
      </p:sp>
    </p:spTree>
    <p:extLst>
      <p:ext uri="{BB962C8B-B14F-4D97-AF65-F5344CB8AC3E}">
        <p14:creationId xmlns:p14="http://schemas.microsoft.com/office/powerpoint/2010/main" val="717782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Acknowledgement</a:t>
            </a:r>
            <a:endParaRPr kumimoji="1" lang="zh-CN" altLang="en-US" dirty="0"/>
          </a:p>
        </p:txBody>
      </p:sp>
      <p:sp>
        <p:nvSpPr>
          <p:cNvPr id="3" name="内容占位符 2"/>
          <p:cNvSpPr>
            <a:spLocks noGrp="1"/>
          </p:cNvSpPr>
          <p:nvPr>
            <p:ph idx="1"/>
          </p:nvPr>
        </p:nvSpPr>
        <p:spPr/>
        <p:txBody>
          <a:bodyPr/>
          <a:lstStyle/>
          <a:p>
            <a:r>
              <a:rPr kumimoji="1" lang="en-US" altLang="zh-CN" dirty="0" smtClean="0"/>
              <a:t>Professor </a:t>
            </a:r>
            <a:r>
              <a:rPr lang="en-US" altLang="zh-CN" dirty="0" err="1"/>
              <a:t>Zhi</a:t>
            </a:r>
            <a:r>
              <a:rPr lang="en-US" altLang="zh-CN" dirty="0"/>
              <a:t> John </a:t>
            </a:r>
            <a:r>
              <a:rPr lang="en-US" altLang="zh-CN" dirty="0" smtClean="0"/>
              <a:t>Lu</a:t>
            </a:r>
            <a:endParaRPr lang="zh-CN" altLang="en-US" dirty="0" smtClean="0"/>
          </a:p>
          <a:p>
            <a:r>
              <a:rPr kumimoji="1" lang="en-US" altLang="zh-CN" dirty="0" smtClean="0"/>
              <a:t>Professor</a:t>
            </a:r>
            <a:r>
              <a:rPr kumimoji="1" lang="zh-CN" altLang="en-US" dirty="0" smtClean="0"/>
              <a:t> </a:t>
            </a:r>
            <a:r>
              <a:rPr kumimoji="1" lang="en-US" altLang="zh-CN" dirty="0" err="1" smtClean="0"/>
              <a:t>Jianbing</a:t>
            </a:r>
            <a:r>
              <a:rPr kumimoji="1" lang="zh-CN" altLang="en-US" dirty="0" smtClean="0"/>
              <a:t> </a:t>
            </a:r>
            <a:r>
              <a:rPr kumimoji="1" lang="en-US" altLang="zh-CN" dirty="0" smtClean="0"/>
              <a:t>Yan</a:t>
            </a:r>
            <a:endParaRPr kumimoji="1" lang="zh-CN" altLang="en-US" dirty="0"/>
          </a:p>
          <a:p>
            <a:r>
              <a:rPr kumimoji="1" lang="en-US" altLang="zh-CN" dirty="0" err="1" smtClean="0"/>
              <a:t>Xuetang</a:t>
            </a:r>
            <a:r>
              <a:rPr kumimoji="1" lang="zh-CN" altLang="en-US" dirty="0" smtClean="0"/>
              <a:t> </a:t>
            </a:r>
            <a:r>
              <a:rPr kumimoji="1" lang="en-US" altLang="zh-CN" dirty="0" smtClean="0"/>
              <a:t>program</a:t>
            </a:r>
            <a:endParaRPr kumimoji="1" lang="zh-CN" altLang="en-US" dirty="0"/>
          </a:p>
        </p:txBody>
      </p:sp>
    </p:spTree>
    <p:extLst>
      <p:ext uri="{BB962C8B-B14F-4D97-AF65-F5344CB8AC3E}">
        <p14:creationId xmlns:p14="http://schemas.microsoft.com/office/powerpoint/2010/main" val="4853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9625" y="2622550"/>
            <a:ext cx="10515600" cy="1325563"/>
          </a:xfrm>
        </p:spPr>
        <p:txBody>
          <a:bodyPr>
            <a:normAutofit/>
          </a:bodyPr>
          <a:lstStyle/>
          <a:p>
            <a:pPr algn="ctr"/>
            <a:r>
              <a:rPr kumimoji="1" lang="en-US" altLang="zh-CN" sz="7200" dirty="0" smtClean="0"/>
              <a:t>THANK</a:t>
            </a:r>
            <a:r>
              <a:rPr kumimoji="1" lang="zh-CN" altLang="en-US" sz="7200" dirty="0" smtClean="0"/>
              <a:t> </a:t>
            </a:r>
            <a:r>
              <a:rPr kumimoji="1" lang="en-US" altLang="zh-CN" sz="7200" dirty="0" smtClean="0"/>
              <a:t>YOU</a:t>
            </a:r>
            <a:endParaRPr kumimoji="1" lang="zh-CN" altLang="en-US" sz="7200" dirty="0"/>
          </a:p>
        </p:txBody>
      </p:sp>
    </p:spTree>
    <p:extLst>
      <p:ext uri="{BB962C8B-B14F-4D97-AF65-F5344CB8AC3E}">
        <p14:creationId xmlns:p14="http://schemas.microsoft.com/office/powerpoint/2010/main" val="1013909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Heterosis</a:t>
            </a:r>
            <a:r>
              <a:rPr kumimoji="1" lang="zh-CN" altLang="en-US" dirty="0" smtClean="0"/>
              <a:t> </a:t>
            </a:r>
            <a:r>
              <a:rPr kumimoji="1" lang="en-US" altLang="zh-CN" dirty="0" smtClean="0"/>
              <a:t>and</a:t>
            </a:r>
            <a:r>
              <a:rPr kumimoji="1" lang="zh-CN" altLang="en-US" dirty="0" smtClean="0"/>
              <a:t> </a:t>
            </a:r>
            <a:r>
              <a:rPr kumimoji="1" lang="en-US" altLang="zh-CN" dirty="0" smtClean="0"/>
              <a:t>quantitative</a:t>
            </a:r>
            <a:r>
              <a:rPr kumimoji="1" lang="zh-CN" altLang="en-US" dirty="0" smtClean="0"/>
              <a:t> </a:t>
            </a:r>
            <a:r>
              <a:rPr kumimoji="1" lang="en-US" altLang="zh-CN" dirty="0" smtClean="0"/>
              <a:t>traits</a:t>
            </a:r>
            <a:r>
              <a:rPr kumimoji="1" lang="zh-CN" altLang="en-US" dirty="0" smtClean="0"/>
              <a:t> </a:t>
            </a:r>
            <a:r>
              <a:rPr kumimoji="1" lang="en-US" altLang="zh-CN" dirty="0" smtClean="0"/>
              <a:t>prediction</a:t>
            </a:r>
            <a:endParaRPr kumimoji="1" lang="zh-CN" altLang="en-US" dirty="0"/>
          </a:p>
        </p:txBody>
      </p:sp>
      <p:sp>
        <p:nvSpPr>
          <p:cNvPr id="3" name="内容占位符 2"/>
          <p:cNvSpPr>
            <a:spLocks noGrp="1"/>
          </p:cNvSpPr>
          <p:nvPr>
            <p:ph idx="1"/>
          </p:nvPr>
        </p:nvSpPr>
        <p:spPr>
          <a:xfrm>
            <a:off x="838200" y="1690688"/>
            <a:ext cx="10515600" cy="4351338"/>
          </a:xfrm>
        </p:spPr>
        <p:txBody>
          <a:bodyPr/>
          <a:lstStyle/>
          <a:p>
            <a:r>
              <a:rPr lang="en-US" altLang="zh-CN" dirty="0" smtClean="0"/>
              <a:t>Improved</a:t>
            </a:r>
            <a:r>
              <a:rPr lang="zh-CN" altLang="en-US" dirty="0" smtClean="0"/>
              <a:t> </a:t>
            </a:r>
            <a:r>
              <a:rPr lang="en-US" altLang="zh-CN" dirty="0" smtClean="0"/>
              <a:t>function of</a:t>
            </a:r>
            <a:r>
              <a:rPr lang="zh-CN" altLang="en-US" dirty="0"/>
              <a:t> </a:t>
            </a:r>
            <a:r>
              <a:rPr lang="en-US" altLang="zh-CN" dirty="0" smtClean="0"/>
              <a:t>biological </a:t>
            </a:r>
            <a:r>
              <a:rPr lang="en-US" altLang="zh-CN" dirty="0"/>
              <a:t>quality in a hybrid </a:t>
            </a:r>
            <a:r>
              <a:rPr lang="en-US" altLang="zh-CN" dirty="0" smtClean="0"/>
              <a:t>offspring.</a:t>
            </a:r>
            <a:endParaRPr lang="zh-CN" altLang="en-US" dirty="0" smtClean="0"/>
          </a:p>
          <a:p>
            <a:r>
              <a:rPr lang="en-US" altLang="zh-CN" dirty="0" err="1" smtClean="0"/>
              <a:t>Outyield</a:t>
            </a:r>
            <a:r>
              <a:rPr lang="zh-CN" altLang="en-US" dirty="0" smtClean="0"/>
              <a:t> </a:t>
            </a:r>
            <a:r>
              <a:rPr lang="en-US" altLang="zh-CN" dirty="0" smtClean="0"/>
              <a:t>conventional </a:t>
            </a:r>
            <a:r>
              <a:rPr lang="en-US" altLang="zh-CN" dirty="0"/>
              <a:t>cultivars </a:t>
            </a:r>
            <a:r>
              <a:rPr lang="en-US" altLang="zh-CN" dirty="0" smtClean="0"/>
              <a:t>&amp;</a:t>
            </a:r>
            <a:r>
              <a:rPr lang="zh-CN" altLang="en-US" dirty="0" smtClean="0"/>
              <a:t> </a:t>
            </a:r>
            <a:r>
              <a:rPr lang="en-US" altLang="zh-CN" dirty="0" smtClean="0"/>
              <a:t>respond </a:t>
            </a:r>
            <a:r>
              <a:rPr lang="en-US" altLang="zh-CN" dirty="0"/>
              <a:t>better to fertilizer</a:t>
            </a:r>
            <a:r>
              <a:rPr lang="en-US" altLang="zh-CN" dirty="0" smtClean="0"/>
              <a:t>.</a:t>
            </a:r>
            <a:endParaRPr lang="zh-CN" altLang="en-US" dirty="0" smtClean="0"/>
          </a:p>
          <a:p>
            <a:r>
              <a:rPr kumimoji="1" lang="en-US" altLang="zh-CN" dirty="0" smtClean="0"/>
              <a:t>Predicting</a:t>
            </a:r>
            <a:r>
              <a:rPr kumimoji="1" lang="zh-CN" altLang="en-US" dirty="0" smtClean="0"/>
              <a:t> </a:t>
            </a:r>
            <a:r>
              <a:rPr kumimoji="1" lang="en-US" altLang="zh-CN" dirty="0" smtClean="0"/>
              <a:t>maize’s</a:t>
            </a:r>
            <a:r>
              <a:rPr kumimoji="1" lang="zh-CN" altLang="en-US" dirty="0" smtClean="0"/>
              <a:t> </a:t>
            </a:r>
            <a:r>
              <a:rPr kumimoji="1" lang="en-US" altLang="zh-CN" dirty="0" smtClean="0"/>
              <a:t>quantitative</a:t>
            </a:r>
            <a:r>
              <a:rPr kumimoji="1" lang="zh-CN" altLang="en-US" dirty="0" smtClean="0"/>
              <a:t> </a:t>
            </a:r>
            <a:r>
              <a:rPr kumimoji="1" lang="en-US" altLang="zh-CN" dirty="0" smtClean="0"/>
              <a:t>traits</a:t>
            </a:r>
            <a:r>
              <a:rPr kumimoji="1" lang="zh-CN" altLang="en-US" dirty="0" smtClean="0"/>
              <a:t> </a:t>
            </a:r>
            <a:r>
              <a:rPr kumimoji="1" lang="en-US" altLang="zh-CN" dirty="0" smtClean="0"/>
              <a:t>including</a:t>
            </a:r>
            <a:r>
              <a:rPr kumimoji="1" lang="zh-CN" altLang="en-US" dirty="0" smtClean="0"/>
              <a:t> </a:t>
            </a:r>
            <a:r>
              <a:rPr kumimoji="1" lang="en-US" altLang="zh-CN" dirty="0" smtClean="0"/>
              <a:t>flowering</a:t>
            </a:r>
            <a:r>
              <a:rPr kumimoji="1" lang="zh-CN" altLang="en-US" dirty="0" smtClean="0"/>
              <a:t> </a:t>
            </a:r>
            <a:r>
              <a:rPr kumimoji="1" lang="en-US" altLang="zh-CN" dirty="0" smtClean="0"/>
              <a:t>time,</a:t>
            </a:r>
            <a:r>
              <a:rPr kumimoji="1" lang="zh-CN" altLang="en-US" dirty="0" smtClean="0"/>
              <a:t> </a:t>
            </a:r>
            <a:r>
              <a:rPr kumimoji="1" lang="en-US" altLang="zh-CN" dirty="0" smtClean="0"/>
              <a:t>height</a:t>
            </a:r>
            <a:r>
              <a:rPr kumimoji="1" lang="zh-CN" altLang="en-US" dirty="0" smtClean="0"/>
              <a:t> </a:t>
            </a:r>
            <a:r>
              <a:rPr kumimoji="1" lang="en-US" altLang="zh-CN" dirty="0" smtClean="0"/>
              <a:t>and</a:t>
            </a:r>
            <a:r>
              <a:rPr kumimoji="1" lang="zh-CN" altLang="en-US" dirty="0" smtClean="0"/>
              <a:t> </a:t>
            </a:r>
            <a:r>
              <a:rPr kumimoji="1" lang="en-US" altLang="zh-CN" dirty="0" smtClean="0"/>
              <a:t>yield.</a:t>
            </a:r>
            <a:r>
              <a:rPr kumimoji="1" lang="zh-CN" altLang="en-US" dirty="0" smtClean="0"/>
              <a:t> </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737" y="3866357"/>
            <a:ext cx="8641347" cy="2602224"/>
          </a:xfrm>
          <a:prstGeom prst="rect">
            <a:avLst/>
          </a:prstGeom>
        </p:spPr>
      </p:pic>
    </p:spTree>
    <p:extLst>
      <p:ext uri="{BB962C8B-B14F-4D97-AF65-F5344CB8AC3E}">
        <p14:creationId xmlns:p14="http://schemas.microsoft.com/office/powerpoint/2010/main" val="1737178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组合 363"/>
          <p:cNvGrpSpPr/>
          <p:nvPr/>
        </p:nvGrpSpPr>
        <p:grpSpPr>
          <a:xfrm>
            <a:off x="2533039" y="3907140"/>
            <a:ext cx="4777974" cy="2837672"/>
            <a:chOff x="714351" y="4555559"/>
            <a:chExt cx="4247393" cy="2198914"/>
          </a:xfrm>
        </p:grpSpPr>
        <p:pic>
          <p:nvPicPr>
            <p:cNvPr id="136" name="图片 135"/>
            <p:cNvPicPr>
              <a:picLocks noChangeAspect="1"/>
            </p:cNvPicPr>
            <p:nvPr/>
          </p:nvPicPr>
          <p:blipFill rotWithShape="1">
            <a:blip r:embed="rId3"/>
            <a:srcRect t="46018" b="23849"/>
            <a:stretch/>
          </p:blipFill>
          <p:spPr>
            <a:xfrm>
              <a:off x="1033127" y="5836820"/>
              <a:ext cx="2759322" cy="557062"/>
            </a:xfrm>
            <a:prstGeom prst="rect">
              <a:avLst/>
            </a:prstGeom>
          </p:spPr>
        </p:pic>
        <p:pic>
          <p:nvPicPr>
            <p:cNvPr id="114" name="图片 113"/>
            <p:cNvPicPr>
              <a:picLocks noChangeAspect="1"/>
            </p:cNvPicPr>
            <p:nvPr/>
          </p:nvPicPr>
          <p:blipFill rotWithShape="1">
            <a:blip r:embed="rId4"/>
            <a:srcRect t="49966" b="20040"/>
            <a:stretch/>
          </p:blipFill>
          <p:spPr>
            <a:xfrm>
              <a:off x="1068504" y="4965175"/>
              <a:ext cx="2688569" cy="541565"/>
            </a:xfrm>
            <a:prstGeom prst="rect">
              <a:avLst/>
            </a:prstGeom>
          </p:spPr>
        </p:pic>
        <p:sp>
          <p:nvSpPr>
            <p:cNvPr id="325" name="矩形 324"/>
            <p:cNvSpPr/>
            <p:nvPr/>
          </p:nvSpPr>
          <p:spPr>
            <a:xfrm>
              <a:off x="907609" y="4555559"/>
              <a:ext cx="3909339" cy="2198914"/>
            </a:xfrm>
            <a:prstGeom prst="rect">
              <a:avLst/>
            </a:prstGeom>
            <a:solidFill>
              <a:srgbClr val="FFC0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lumMod val="50000"/>
                    <a:lumOff val="50000"/>
                  </a:schemeClr>
                </a:solidFill>
              </a:endParaRPr>
            </a:p>
          </p:txBody>
        </p:sp>
        <p:sp>
          <p:nvSpPr>
            <p:cNvPr id="13" name="文本框 12"/>
            <p:cNvSpPr txBox="1"/>
            <p:nvPr/>
          </p:nvSpPr>
          <p:spPr>
            <a:xfrm>
              <a:off x="2984547" y="4577555"/>
              <a:ext cx="1349793" cy="276999"/>
            </a:xfrm>
            <a:prstGeom prst="rect">
              <a:avLst/>
            </a:prstGeom>
            <a:noFill/>
          </p:spPr>
          <p:txBody>
            <a:bodyPr wrap="none" rtlCol="0">
              <a:spAutoFit/>
            </a:bodyPr>
            <a:lstStyle/>
            <a:p>
              <a:r>
                <a:rPr lang="en-US" altLang="zh-CN" sz="1200" b="1" dirty="0" smtClean="0">
                  <a:solidFill>
                    <a:srgbClr val="C00000"/>
                  </a:solidFill>
                </a:rPr>
                <a:t>cross with Jing724</a:t>
              </a:r>
              <a:endParaRPr lang="zh-CN" altLang="en-US" sz="1200" b="1" dirty="0">
                <a:solidFill>
                  <a:srgbClr val="C00000"/>
                </a:solidFill>
              </a:endParaRPr>
            </a:p>
          </p:txBody>
        </p:sp>
        <p:sp>
          <p:nvSpPr>
            <p:cNvPr id="137" name="文本框 136"/>
            <p:cNvSpPr txBox="1"/>
            <p:nvPr/>
          </p:nvSpPr>
          <p:spPr>
            <a:xfrm>
              <a:off x="2988645" y="5491938"/>
              <a:ext cx="1415516" cy="276998"/>
            </a:xfrm>
            <a:prstGeom prst="rect">
              <a:avLst/>
            </a:prstGeom>
            <a:noFill/>
          </p:spPr>
          <p:txBody>
            <a:bodyPr wrap="none" rtlCol="0">
              <a:spAutoFit/>
            </a:bodyPr>
            <a:lstStyle/>
            <a:p>
              <a:r>
                <a:rPr lang="en-US" altLang="zh-CN" sz="1200" b="1" dirty="0" smtClean="0">
                  <a:solidFill>
                    <a:srgbClr val="0070C0"/>
                  </a:solidFill>
                </a:rPr>
                <a:t>cross with Zheng58</a:t>
              </a:r>
              <a:endParaRPr lang="zh-CN" altLang="en-US" sz="1200" b="1" dirty="0">
                <a:solidFill>
                  <a:srgbClr val="0070C0"/>
                </a:solidFill>
              </a:endParaRPr>
            </a:p>
          </p:txBody>
        </p:sp>
        <p:sp>
          <p:nvSpPr>
            <p:cNvPr id="155" name="矩形 154"/>
            <p:cNvSpPr/>
            <p:nvPr/>
          </p:nvSpPr>
          <p:spPr>
            <a:xfrm>
              <a:off x="714351" y="6309766"/>
              <a:ext cx="4247393" cy="444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50000"/>
                      <a:lumOff val="50000"/>
                    </a:schemeClr>
                  </a:solidFill>
                </a:rPr>
                <a:t>T</a:t>
              </a:r>
              <a:r>
                <a:rPr lang="en-US" altLang="zh-CN" sz="2000" dirty="0" smtClean="0">
                  <a:solidFill>
                    <a:schemeClr val="tx1">
                      <a:lumMod val="50000"/>
                      <a:lumOff val="50000"/>
                    </a:schemeClr>
                  </a:solidFill>
                </a:rPr>
                <a:t>estcross population with 2800 hybrids</a:t>
              </a:r>
              <a:endParaRPr lang="zh-CN" altLang="en-US" sz="2000" dirty="0">
                <a:solidFill>
                  <a:schemeClr val="tx1">
                    <a:lumMod val="50000"/>
                    <a:lumOff val="50000"/>
                  </a:schemeClr>
                </a:solidFill>
              </a:endParaRPr>
            </a:p>
          </p:txBody>
        </p:sp>
      </p:grpSp>
      <p:grpSp>
        <p:nvGrpSpPr>
          <p:cNvPr id="388" name="组合 387"/>
          <p:cNvGrpSpPr/>
          <p:nvPr/>
        </p:nvGrpSpPr>
        <p:grpSpPr>
          <a:xfrm>
            <a:off x="8196859" y="-1"/>
            <a:ext cx="3759613" cy="6858001"/>
            <a:chOff x="5797848" y="26223"/>
            <a:chExt cx="2200511" cy="6693246"/>
          </a:xfrm>
        </p:grpSpPr>
        <p:grpSp>
          <p:nvGrpSpPr>
            <p:cNvPr id="286" name="组合 285"/>
            <p:cNvGrpSpPr/>
            <p:nvPr/>
          </p:nvGrpSpPr>
          <p:grpSpPr>
            <a:xfrm>
              <a:off x="5797848" y="3467137"/>
              <a:ext cx="2040331" cy="3252332"/>
              <a:chOff x="3562573" y="2290572"/>
              <a:chExt cx="2855557" cy="4145471"/>
            </a:xfrm>
          </p:grpSpPr>
          <p:grpSp>
            <p:nvGrpSpPr>
              <p:cNvPr id="292" name="组合 291"/>
              <p:cNvGrpSpPr/>
              <p:nvPr/>
            </p:nvGrpSpPr>
            <p:grpSpPr>
              <a:xfrm>
                <a:off x="3590619" y="2290572"/>
                <a:ext cx="2827511" cy="4145471"/>
                <a:chOff x="3616813" y="1362852"/>
                <a:chExt cx="3018741" cy="4437303"/>
              </a:xfrm>
            </p:grpSpPr>
            <p:pic>
              <p:nvPicPr>
                <p:cNvPr id="299" name="内容占位符 3"/>
                <p:cNvPicPr>
                  <a:picLocks noChangeAspect="1"/>
                </p:cNvPicPr>
                <p:nvPr/>
              </p:nvPicPr>
              <p:blipFill rotWithShape="1">
                <a:blip r:embed="rId5" cstate="print">
                  <a:extLst>
                    <a:ext uri="{28A0092B-C50C-407E-A947-70E740481C1C}">
                      <a14:useLocalDpi xmlns:a14="http://schemas.microsoft.com/office/drawing/2010/main" val="0"/>
                    </a:ext>
                  </a:extLst>
                </a:blip>
                <a:srcRect l="80748" t="83989" b="3399"/>
                <a:stretch/>
              </p:blipFill>
              <p:spPr bwMode="auto">
                <a:xfrm rot="16200000">
                  <a:off x="3504316" y="1491353"/>
                  <a:ext cx="885669" cy="6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1" name="矩形 300"/>
                <p:cNvSpPr/>
                <p:nvPr/>
              </p:nvSpPr>
              <p:spPr>
                <a:xfrm>
                  <a:off x="4405878" y="1362852"/>
                  <a:ext cx="2229676" cy="4437303"/>
                </a:xfrm>
                <a:prstGeom prst="rect">
                  <a:avLst/>
                </a:prstGeom>
                <a:solidFill>
                  <a:schemeClr val="bg1">
                    <a:lumMod val="65000"/>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lumMod val="50000"/>
                          <a:lumOff val="50000"/>
                        </a:schemeClr>
                      </a:solidFill>
                    </a:rPr>
                    <a:t>Potential 36000 hybrids</a:t>
                  </a:r>
                  <a:endParaRPr lang="zh-CN" altLang="en-US" sz="2000" dirty="0">
                    <a:solidFill>
                      <a:schemeClr val="tx1">
                        <a:lumMod val="50000"/>
                        <a:lumOff val="50000"/>
                      </a:schemeClr>
                    </a:solidFill>
                  </a:endParaRPr>
                </a:p>
              </p:txBody>
            </p:sp>
          </p:grpSp>
          <p:pic>
            <p:nvPicPr>
              <p:cNvPr id="288" name="内容占位符 3"/>
              <p:cNvPicPr>
                <a:picLocks noChangeAspect="1"/>
              </p:cNvPicPr>
              <p:nvPr/>
            </p:nvPicPr>
            <p:blipFill rotWithShape="1">
              <a:blip r:embed="rId5" cstate="print">
                <a:extLst>
                  <a:ext uri="{28A0092B-C50C-407E-A947-70E740481C1C}">
                    <a14:useLocalDpi xmlns:a14="http://schemas.microsoft.com/office/drawing/2010/main" val="0"/>
                  </a:ext>
                </a:extLst>
              </a:blip>
              <a:srcRect t="83989" r="21883" b="4008"/>
              <a:stretch/>
            </p:blipFill>
            <p:spPr bwMode="auto">
              <a:xfrm rot="16200000">
                <a:off x="2178420" y="4462892"/>
                <a:ext cx="3357303" cy="588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组合 367"/>
            <p:cNvGrpSpPr/>
            <p:nvPr/>
          </p:nvGrpSpPr>
          <p:grpSpPr>
            <a:xfrm>
              <a:off x="5797848" y="26223"/>
              <a:ext cx="2200511" cy="3271612"/>
              <a:chOff x="3571952" y="1345975"/>
              <a:chExt cx="3051805" cy="3877046"/>
            </a:xfrm>
          </p:grpSpPr>
          <p:grpSp>
            <p:nvGrpSpPr>
              <p:cNvPr id="374" name="组合 373"/>
              <p:cNvGrpSpPr/>
              <p:nvPr/>
            </p:nvGrpSpPr>
            <p:grpSpPr>
              <a:xfrm>
                <a:off x="3590616" y="1345975"/>
                <a:ext cx="3033141" cy="3877046"/>
                <a:chOff x="3616813" y="351757"/>
                <a:chExt cx="3238281" cy="4149982"/>
              </a:xfrm>
            </p:grpSpPr>
            <p:pic>
              <p:nvPicPr>
                <p:cNvPr id="381" name="内容占位符 3"/>
                <p:cNvPicPr>
                  <a:picLocks noChangeAspect="1"/>
                </p:cNvPicPr>
                <p:nvPr/>
              </p:nvPicPr>
              <p:blipFill rotWithShape="1">
                <a:blip r:embed="rId5" cstate="print">
                  <a:extLst>
                    <a:ext uri="{28A0092B-C50C-407E-A947-70E740481C1C}">
                      <a14:useLocalDpi xmlns:a14="http://schemas.microsoft.com/office/drawing/2010/main" val="0"/>
                    </a:ext>
                  </a:extLst>
                </a:blip>
                <a:srcRect l="80748" t="83989" b="3399"/>
                <a:stretch/>
              </p:blipFill>
              <p:spPr bwMode="auto">
                <a:xfrm rot="16200000">
                  <a:off x="3504316" y="1491353"/>
                  <a:ext cx="885669" cy="6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2" name="组合 381"/>
                <p:cNvGrpSpPr/>
                <p:nvPr/>
              </p:nvGrpSpPr>
              <p:grpSpPr>
                <a:xfrm>
                  <a:off x="4365899" y="711116"/>
                  <a:ext cx="2283082" cy="667741"/>
                  <a:chOff x="4594860" y="2597612"/>
                  <a:chExt cx="1770943" cy="595168"/>
                </a:xfrm>
              </p:grpSpPr>
              <p:pic>
                <p:nvPicPr>
                  <p:cNvPr id="385" name="内容占位符 3"/>
                  <p:cNvPicPr>
                    <a:picLocks noChangeAspect="1"/>
                  </p:cNvPicPr>
                  <p:nvPr/>
                </p:nvPicPr>
                <p:blipFill rotWithShape="1">
                  <a:blip r:embed="rId6" cstate="print">
                    <a:extLst>
                      <a:ext uri="{28A0092B-C50C-407E-A947-70E740481C1C}">
                        <a14:useLocalDpi xmlns:a14="http://schemas.microsoft.com/office/drawing/2010/main" val="0"/>
                      </a:ext>
                    </a:extLst>
                  </a:blip>
                  <a:srcRect l="5517" t="-1" r="77862" b="85796"/>
                  <a:stretch/>
                </p:blipFill>
                <p:spPr>
                  <a:xfrm>
                    <a:off x="4594860" y="2597612"/>
                    <a:ext cx="529608" cy="595168"/>
                  </a:xfrm>
                  <a:prstGeom prst="rect">
                    <a:avLst/>
                  </a:prstGeom>
                </p:spPr>
              </p:pic>
              <p:pic>
                <p:nvPicPr>
                  <p:cNvPr id="386" name="内容占位符 3"/>
                  <p:cNvPicPr>
                    <a:picLocks noChangeAspect="1"/>
                  </p:cNvPicPr>
                  <p:nvPr/>
                </p:nvPicPr>
                <p:blipFill rotWithShape="1">
                  <a:blip r:embed="rId6" cstate="print">
                    <a:extLst>
                      <a:ext uri="{28A0092B-C50C-407E-A947-70E740481C1C}">
                        <a14:useLocalDpi xmlns:a14="http://schemas.microsoft.com/office/drawing/2010/main" val="0"/>
                      </a:ext>
                    </a:extLst>
                  </a:blip>
                  <a:srcRect l="58160" t="-1" r="24650" b="85796"/>
                  <a:stretch/>
                </p:blipFill>
                <p:spPr>
                  <a:xfrm>
                    <a:off x="5818064" y="2597612"/>
                    <a:ext cx="547739" cy="595168"/>
                  </a:xfrm>
                  <a:prstGeom prst="rect">
                    <a:avLst/>
                  </a:prstGeom>
                </p:spPr>
              </p:pic>
              <p:pic>
                <p:nvPicPr>
                  <p:cNvPr id="387" name="内容占位符 3"/>
                  <p:cNvPicPr>
                    <a:picLocks noChangeAspect="1"/>
                  </p:cNvPicPr>
                  <p:nvPr/>
                </p:nvPicPr>
                <p:blipFill rotWithShape="1">
                  <a:blip r:embed="rId6" cstate="print">
                    <a:extLst>
                      <a:ext uri="{28A0092B-C50C-407E-A947-70E740481C1C}">
                        <a14:useLocalDpi xmlns:a14="http://schemas.microsoft.com/office/drawing/2010/main" val="0"/>
                      </a:ext>
                    </a:extLst>
                  </a:blip>
                  <a:srcRect l="55847" t="44167" r="33839" b="50805"/>
                  <a:stretch/>
                </p:blipFill>
                <p:spPr>
                  <a:xfrm>
                    <a:off x="5314023" y="2769296"/>
                    <a:ext cx="329314" cy="210678"/>
                  </a:xfrm>
                  <a:prstGeom prst="rect">
                    <a:avLst/>
                  </a:prstGeom>
                </p:spPr>
              </p:pic>
            </p:grpSp>
            <p:sp>
              <p:nvSpPr>
                <p:cNvPr id="383" name="矩形 382"/>
                <p:cNvSpPr/>
                <p:nvPr/>
              </p:nvSpPr>
              <p:spPr>
                <a:xfrm>
                  <a:off x="4405877" y="1362852"/>
                  <a:ext cx="2229677" cy="3138887"/>
                </a:xfrm>
                <a:prstGeom prst="rect">
                  <a:avLst/>
                </a:prstGeom>
                <a:solidFill>
                  <a:srgbClr val="FFC0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lumMod val="50000"/>
                          <a:lumOff val="50000"/>
                        </a:schemeClr>
                      </a:solidFill>
                    </a:rPr>
                    <a:t>NCII design with 6000 hybrids</a:t>
                  </a:r>
                  <a:endParaRPr lang="zh-CN" altLang="en-US" sz="2000" dirty="0">
                    <a:solidFill>
                      <a:schemeClr val="tx1">
                        <a:lumMod val="50000"/>
                        <a:lumOff val="50000"/>
                      </a:schemeClr>
                    </a:solidFill>
                  </a:endParaRPr>
                </a:p>
              </p:txBody>
            </p:sp>
            <p:sp>
              <p:nvSpPr>
                <p:cNvPr id="384" name="文本框 383"/>
                <p:cNvSpPr txBox="1"/>
                <p:nvPr/>
              </p:nvSpPr>
              <p:spPr>
                <a:xfrm>
                  <a:off x="4580076" y="351757"/>
                  <a:ext cx="2275018" cy="422275"/>
                </a:xfrm>
                <a:prstGeom prst="rect">
                  <a:avLst/>
                </a:prstGeom>
                <a:noFill/>
              </p:spPr>
              <p:txBody>
                <a:bodyPr wrap="none" rtlCol="0">
                  <a:spAutoFit/>
                </a:bodyPr>
                <a:lstStyle/>
                <a:p>
                  <a:r>
                    <a:rPr lang="en-US" altLang="zh-CN" sz="1600" dirty="0" smtClean="0">
                      <a:latin typeface="Arial" panose="020B0604020202020204" pitchFamily="34" charset="0"/>
                      <a:cs typeface="Arial" panose="020B0604020202020204" pitchFamily="34" charset="0"/>
                    </a:rPr>
                    <a:t>30 elite inbred lines</a:t>
                  </a:r>
                  <a:endParaRPr lang="zh-CN" altLang="en-US" sz="1600" dirty="0">
                    <a:latin typeface="Arial" panose="020B0604020202020204" pitchFamily="34" charset="0"/>
                    <a:cs typeface="Arial" panose="020B0604020202020204" pitchFamily="34" charset="0"/>
                  </a:endParaRPr>
                </a:p>
              </p:txBody>
            </p:sp>
          </p:grpSp>
          <p:pic>
            <p:nvPicPr>
              <p:cNvPr id="370" name="内容占位符 3"/>
              <p:cNvPicPr>
                <a:picLocks noChangeAspect="1"/>
              </p:cNvPicPr>
              <p:nvPr/>
            </p:nvPicPr>
            <p:blipFill rotWithShape="1">
              <a:blip r:embed="rId5" cstate="print">
                <a:extLst>
                  <a:ext uri="{28A0092B-C50C-407E-A947-70E740481C1C}">
                    <a14:useLocalDpi xmlns:a14="http://schemas.microsoft.com/office/drawing/2010/main" val="0"/>
                  </a:ext>
                </a:extLst>
              </a:blip>
              <a:srcRect t="83989" r="49857" b="3399"/>
              <a:stretch/>
            </p:blipFill>
            <p:spPr bwMode="auto">
              <a:xfrm rot="16200000">
                <a:off x="2803845" y="3836090"/>
                <a:ext cx="2155037" cy="618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96" name="文本框 395"/>
          <p:cNvSpPr txBox="1"/>
          <p:nvPr/>
        </p:nvSpPr>
        <p:spPr>
          <a:xfrm>
            <a:off x="6594361" y="1936373"/>
            <a:ext cx="1802096" cy="369332"/>
          </a:xfrm>
          <a:prstGeom prst="rect">
            <a:avLst/>
          </a:prstGeom>
          <a:noFill/>
        </p:spPr>
        <p:txBody>
          <a:bodyPr wrap="none" rtlCol="0">
            <a:spAutoFit/>
          </a:bodyPr>
          <a:lstStyle/>
          <a:p>
            <a:r>
              <a:rPr lang="en-US" altLang="zh-CN" dirty="0" smtClean="0"/>
              <a:t>200 random lines</a:t>
            </a:r>
            <a:endParaRPr lang="zh-CN" altLang="en-US" dirty="0"/>
          </a:p>
        </p:txBody>
      </p:sp>
      <p:sp>
        <p:nvSpPr>
          <p:cNvPr id="397" name="文本框 396"/>
          <p:cNvSpPr txBox="1"/>
          <p:nvPr/>
        </p:nvSpPr>
        <p:spPr>
          <a:xfrm>
            <a:off x="7184023" y="4892118"/>
            <a:ext cx="1130438" cy="369332"/>
          </a:xfrm>
          <a:prstGeom prst="rect">
            <a:avLst/>
          </a:prstGeom>
          <a:noFill/>
        </p:spPr>
        <p:txBody>
          <a:bodyPr wrap="none" rtlCol="0">
            <a:spAutoFit/>
          </a:bodyPr>
          <a:lstStyle/>
          <a:p>
            <a:r>
              <a:rPr lang="en-US" altLang="zh-CN" dirty="0" smtClean="0"/>
              <a:t>1204 lines</a:t>
            </a:r>
            <a:endParaRPr lang="zh-CN" altLang="en-US" dirty="0"/>
          </a:p>
        </p:txBody>
      </p:sp>
      <p:sp>
        <p:nvSpPr>
          <p:cNvPr id="398" name="圆角矩形 397"/>
          <p:cNvSpPr/>
          <p:nvPr/>
        </p:nvSpPr>
        <p:spPr>
          <a:xfrm>
            <a:off x="8966569" y="3446881"/>
            <a:ext cx="2775772" cy="3411119"/>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68571" y="118569"/>
            <a:ext cx="3424912" cy="769441"/>
          </a:xfrm>
          <a:prstGeom prst="rect">
            <a:avLst/>
          </a:prstGeom>
          <a:noFill/>
        </p:spPr>
        <p:txBody>
          <a:bodyPr wrap="none" rtlCol="0">
            <a:spAutoFit/>
          </a:bodyPr>
          <a:lstStyle/>
          <a:p>
            <a:r>
              <a:rPr kumimoji="1" lang="en-US" altLang="zh-CN" sz="4400" dirty="0" smtClean="0"/>
              <a:t>Project</a:t>
            </a:r>
            <a:r>
              <a:rPr kumimoji="1" lang="zh-CN" altLang="en-US" sz="4400" dirty="0" smtClean="0"/>
              <a:t> </a:t>
            </a:r>
            <a:r>
              <a:rPr kumimoji="1" lang="en-US" altLang="zh-CN" sz="4400" dirty="0" smtClean="0"/>
              <a:t>design</a:t>
            </a:r>
            <a:endParaRPr kumimoji="1" lang="zh-CN" altLang="en-US" sz="4400" dirty="0"/>
          </a:p>
        </p:txBody>
      </p:sp>
      <p:sp>
        <p:nvSpPr>
          <p:cNvPr id="4" name="文本框 3"/>
          <p:cNvSpPr txBox="1"/>
          <p:nvPr/>
        </p:nvSpPr>
        <p:spPr>
          <a:xfrm>
            <a:off x="468571" y="1630999"/>
            <a:ext cx="5391902" cy="1815882"/>
          </a:xfrm>
          <a:prstGeom prst="rect">
            <a:avLst/>
          </a:prstGeom>
          <a:noFill/>
        </p:spPr>
        <p:txBody>
          <a:bodyPr wrap="square" rtlCol="0">
            <a:spAutoFit/>
          </a:bodyPr>
          <a:lstStyle/>
          <a:p>
            <a:pPr marL="342900" indent="-342900">
              <a:buFont typeface="Arial" charset="0"/>
              <a:buChar char="•"/>
            </a:pPr>
            <a:r>
              <a:rPr kumimoji="1" lang="en-US" altLang="zh-CN" sz="2800" dirty="0" smtClean="0"/>
              <a:t>First</a:t>
            </a:r>
            <a:r>
              <a:rPr kumimoji="1" lang="zh-CN" altLang="en-US" sz="2800" dirty="0" smtClean="0"/>
              <a:t> </a:t>
            </a:r>
            <a:r>
              <a:rPr kumimoji="1" lang="en-US" altLang="zh-CN" sz="2800" dirty="0" smtClean="0"/>
              <a:t>stage:</a:t>
            </a:r>
            <a:r>
              <a:rPr kumimoji="1" lang="zh-CN" altLang="en-US" sz="2800" dirty="0" smtClean="0"/>
              <a:t> </a:t>
            </a:r>
            <a:r>
              <a:rPr kumimoji="1" lang="en-US" altLang="zh-CN" sz="2800" dirty="0" smtClean="0"/>
              <a:t>Training</a:t>
            </a:r>
            <a:r>
              <a:rPr kumimoji="1" lang="zh-CN" altLang="en-US" sz="2800" dirty="0" smtClean="0"/>
              <a:t> </a:t>
            </a:r>
            <a:r>
              <a:rPr kumimoji="1" lang="en-US" altLang="zh-CN" sz="2800" dirty="0" smtClean="0"/>
              <a:t>and</a:t>
            </a:r>
            <a:r>
              <a:rPr kumimoji="1" lang="zh-CN" altLang="en-US" sz="2800" dirty="0" smtClean="0"/>
              <a:t> </a:t>
            </a:r>
            <a:r>
              <a:rPr kumimoji="1" lang="en-US" altLang="zh-CN" sz="2800" dirty="0"/>
              <a:t>T</a:t>
            </a:r>
            <a:r>
              <a:rPr kumimoji="1" lang="en-US" altLang="zh-CN" sz="2800" dirty="0" smtClean="0"/>
              <a:t>est</a:t>
            </a:r>
            <a:r>
              <a:rPr kumimoji="1" lang="zh-CN" altLang="en-US" sz="2800" dirty="0" smtClean="0"/>
              <a:t> </a:t>
            </a:r>
            <a:r>
              <a:rPr kumimoji="1" lang="en-US" altLang="zh-CN" sz="2800" dirty="0" smtClean="0"/>
              <a:t>on</a:t>
            </a:r>
            <a:r>
              <a:rPr kumimoji="1" lang="zh-CN" altLang="en-US" sz="2800" dirty="0" smtClean="0"/>
              <a:t> </a:t>
            </a:r>
            <a:r>
              <a:rPr kumimoji="1" lang="en-US" altLang="zh-CN" sz="2800" dirty="0" smtClean="0"/>
              <a:t>30</a:t>
            </a:r>
            <a:r>
              <a:rPr kumimoji="1" lang="zh-CN" altLang="en-US" sz="2800" dirty="0" smtClean="0"/>
              <a:t>*</a:t>
            </a:r>
            <a:r>
              <a:rPr kumimoji="1" lang="en-US" altLang="zh-CN" sz="2800" dirty="0" smtClean="0"/>
              <a:t>207</a:t>
            </a:r>
            <a:r>
              <a:rPr kumimoji="1" lang="zh-CN" altLang="en-US" sz="2800" dirty="0" smtClean="0"/>
              <a:t> </a:t>
            </a:r>
            <a:r>
              <a:rPr kumimoji="1" lang="en-US" altLang="zh-CN" sz="2800" dirty="0" smtClean="0"/>
              <a:t>hybrids</a:t>
            </a:r>
            <a:endParaRPr kumimoji="1" lang="zh-CN" altLang="en-US" sz="2800" dirty="0" smtClean="0"/>
          </a:p>
          <a:p>
            <a:pPr marL="342900" indent="-342900">
              <a:buFont typeface="Arial" charset="0"/>
              <a:buChar char="•"/>
            </a:pPr>
            <a:r>
              <a:rPr kumimoji="1" lang="en-US" altLang="zh-CN" sz="2800" dirty="0" smtClean="0"/>
              <a:t>Second</a:t>
            </a:r>
            <a:r>
              <a:rPr kumimoji="1" lang="zh-CN" altLang="en-US" sz="2800" dirty="0" smtClean="0"/>
              <a:t> </a:t>
            </a:r>
            <a:r>
              <a:rPr kumimoji="1" lang="en-US" altLang="zh-CN" sz="2800" dirty="0" smtClean="0"/>
              <a:t>stage:</a:t>
            </a:r>
            <a:r>
              <a:rPr kumimoji="1" lang="zh-CN" altLang="en-US" sz="2800" dirty="0" smtClean="0"/>
              <a:t>  </a:t>
            </a:r>
            <a:r>
              <a:rPr kumimoji="1" lang="en-US" altLang="zh-CN" sz="2800" dirty="0" smtClean="0"/>
              <a:t>Predict</a:t>
            </a:r>
            <a:r>
              <a:rPr kumimoji="1" lang="zh-CN" altLang="en-US" sz="2800" dirty="0" smtClean="0"/>
              <a:t> </a:t>
            </a:r>
            <a:r>
              <a:rPr kumimoji="1" lang="en-US" altLang="zh-CN" sz="2800" dirty="0" smtClean="0"/>
              <a:t>on</a:t>
            </a:r>
            <a:r>
              <a:rPr kumimoji="1" lang="zh-CN" altLang="en-US" sz="2800" dirty="0" smtClean="0"/>
              <a:t> </a:t>
            </a:r>
            <a:r>
              <a:rPr kumimoji="1" lang="en-US" altLang="zh-CN" sz="2800" dirty="0" smtClean="0"/>
              <a:t>36,000</a:t>
            </a:r>
            <a:r>
              <a:rPr kumimoji="1" lang="zh-CN" altLang="en-US" sz="2800" dirty="0" smtClean="0"/>
              <a:t> </a:t>
            </a:r>
            <a:r>
              <a:rPr kumimoji="1" lang="en-US" altLang="zh-CN" sz="2800" dirty="0" smtClean="0"/>
              <a:t>hybrids</a:t>
            </a:r>
            <a:r>
              <a:rPr kumimoji="1" lang="zh-CN" altLang="en-US" sz="2800" dirty="0" smtClean="0"/>
              <a:t> </a:t>
            </a:r>
            <a:r>
              <a:rPr kumimoji="1" lang="en-US" altLang="zh-CN" sz="2800" dirty="0" smtClean="0"/>
              <a:t>and</a:t>
            </a:r>
            <a:r>
              <a:rPr kumimoji="1" lang="zh-CN" altLang="en-US" sz="2800" dirty="0" smtClean="0"/>
              <a:t> </a:t>
            </a:r>
            <a:r>
              <a:rPr kumimoji="1" lang="en-US" altLang="zh-CN" sz="2800" dirty="0" smtClean="0"/>
              <a:t>test</a:t>
            </a:r>
            <a:r>
              <a:rPr kumimoji="1" lang="zh-CN" altLang="en-US" sz="2800" dirty="0" smtClean="0"/>
              <a:t> </a:t>
            </a:r>
            <a:r>
              <a:rPr kumimoji="1" lang="en-US" altLang="zh-CN" sz="2800" dirty="0" smtClean="0"/>
              <a:t>on</a:t>
            </a:r>
            <a:r>
              <a:rPr kumimoji="1" lang="zh-CN" altLang="en-US" sz="2800" dirty="0" smtClean="0"/>
              <a:t> </a:t>
            </a:r>
            <a:r>
              <a:rPr kumimoji="1" lang="en-US" altLang="zh-CN" sz="2800" dirty="0" smtClean="0"/>
              <a:t>2408</a:t>
            </a:r>
            <a:r>
              <a:rPr kumimoji="1" lang="zh-CN" altLang="en-US" sz="2800" dirty="0" smtClean="0"/>
              <a:t> </a:t>
            </a:r>
            <a:r>
              <a:rPr kumimoji="1" lang="en-US" altLang="zh-CN" sz="2800" dirty="0" smtClean="0"/>
              <a:t>hybrids</a:t>
            </a:r>
            <a:endParaRPr kumimoji="1" lang="zh-CN" altLang="en-US" sz="2800" dirty="0"/>
          </a:p>
        </p:txBody>
      </p:sp>
    </p:spTree>
    <p:extLst>
      <p:ext uri="{BB962C8B-B14F-4D97-AF65-F5344CB8AC3E}">
        <p14:creationId xmlns:p14="http://schemas.microsoft.com/office/powerpoint/2010/main" val="4105763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2997"/>
            <a:ext cx="10515600" cy="1325563"/>
          </a:xfrm>
        </p:spPr>
        <p:txBody>
          <a:bodyPr/>
          <a:lstStyle/>
          <a:p>
            <a:r>
              <a:rPr kumimoji="1" lang="en-US" altLang="zh-CN" dirty="0" smtClean="0"/>
              <a:t>Data</a:t>
            </a:r>
            <a:r>
              <a:rPr kumimoji="1" lang="zh-CN" altLang="en-US" dirty="0" smtClean="0"/>
              <a:t> </a:t>
            </a:r>
            <a:r>
              <a:rPr kumimoji="1" lang="en-US" altLang="zh-CN" dirty="0" smtClean="0"/>
              <a:t>Summary</a:t>
            </a:r>
            <a:endParaRPr kumimoji="1" lang="zh-CN" altLang="en-US" dirty="0"/>
          </a:p>
        </p:txBody>
      </p:sp>
      <p:sp>
        <p:nvSpPr>
          <p:cNvPr id="6" name="内容占位符 2"/>
          <p:cNvSpPr>
            <a:spLocks noGrp="1"/>
          </p:cNvSpPr>
          <p:nvPr>
            <p:ph idx="1"/>
          </p:nvPr>
        </p:nvSpPr>
        <p:spPr>
          <a:xfrm>
            <a:off x="838200" y="1033440"/>
            <a:ext cx="4948238" cy="5429250"/>
          </a:xfrm>
        </p:spPr>
        <p:txBody>
          <a:bodyPr>
            <a:normAutofit/>
          </a:bodyPr>
          <a:lstStyle/>
          <a:p>
            <a:r>
              <a:rPr kumimoji="1" lang="en-US" altLang="zh-CN" dirty="0" smtClean="0"/>
              <a:t>Now:</a:t>
            </a:r>
            <a:endParaRPr kumimoji="1" lang="zh-CN" altLang="en-US" dirty="0" smtClean="0"/>
          </a:p>
          <a:p>
            <a:r>
              <a:rPr kumimoji="1" lang="en-US" altLang="zh-CN" dirty="0" smtClean="0"/>
              <a:t>6210</a:t>
            </a:r>
            <a:r>
              <a:rPr kumimoji="1" lang="zh-CN" altLang="en-US" dirty="0" smtClean="0"/>
              <a:t> </a:t>
            </a:r>
            <a:r>
              <a:rPr kumimoji="1" lang="en-US" altLang="zh-CN" dirty="0" smtClean="0"/>
              <a:t>hybrids:</a:t>
            </a:r>
            <a:r>
              <a:rPr kumimoji="1" lang="zh-CN" altLang="en-US" dirty="0" smtClean="0"/>
              <a:t> </a:t>
            </a:r>
          </a:p>
          <a:p>
            <a:pPr lvl="1"/>
            <a:r>
              <a:rPr kumimoji="1" lang="en-US" altLang="zh-CN" dirty="0" smtClean="0"/>
              <a:t>SNP</a:t>
            </a:r>
            <a:r>
              <a:rPr kumimoji="1" lang="zh-CN" altLang="en-US" dirty="0" smtClean="0"/>
              <a:t> </a:t>
            </a:r>
            <a:r>
              <a:rPr kumimoji="1" lang="en-US" altLang="zh-CN" dirty="0" smtClean="0"/>
              <a:t>data.</a:t>
            </a:r>
            <a:r>
              <a:rPr kumimoji="1" lang="zh-CN" altLang="en-US" dirty="0" smtClean="0"/>
              <a:t> </a:t>
            </a:r>
            <a:r>
              <a:rPr kumimoji="1" lang="en-US" altLang="zh-CN" dirty="0" smtClean="0"/>
              <a:t>New</a:t>
            </a:r>
            <a:r>
              <a:rPr kumimoji="1" lang="zh-CN" altLang="en-US" dirty="0" smtClean="0"/>
              <a:t> </a:t>
            </a:r>
            <a:r>
              <a:rPr kumimoji="1" lang="en-US" altLang="zh-CN" dirty="0" smtClean="0"/>
              <a:t>preprocess.</a:t>
            </a:r>
            <a:r>
              <a:rPr kumimoji="1" lang="zh-CN" altLang="en-US" dirty="0" smtClean="0"/>
              <a:t> </a:t>
            </a:r>
            <a:r>
              <a:rPr kumimoji="1" lang="en-US" altLang="zh-CN" dirty="0" smtClean="0"/>
              <a:t>5.88M</a:t>
            </a:r>
            <a:endParaRPr kumimoji="1" lang="zh-CN" altLang="en-US" dirty="0" smtClean="0"/>
          </a:p>
          <a:p>
            <a:pPr lvl="1"/>
            <a:r>
              <a:rPr kumimoji="1" lang="en-US" altLang="zh-CN" dirty="0" smtClean="0"/>
              <a:t>Traits:</a:t>
            </a:r>
            <a:r>
              <a:rPr kumimoji="1" lang="zh-CN" altLang="en-US" dirty="0" smtClean="0"/>
              <a:t> </a:t>
            </a:r>
            <a:r>
              <a:rPr kumimoji="1" lang="en-US" altLang="zh-CN" dirty="0" smtClean="0"/>
              <a:t>DTT,</a:t>
            </a:r>
            <a:r>
              <a:rPr kumimoji="1" lang="zh-CN" altLang="en-US" dirty="0" smtClean="0"/>
              <a:t> </a:t>
            </a:r>
            <a:r>
              <a:rPr kumimoji="1" lang="en-US" altLang="zh-CN" dirty="0" smtClean="0"/>
              <a:t>PH,</a:t>
            </a:r>
            <a:r>
              <a:rPr kumimoji="1" lang="zh-CN" altLang="en-US" dirty="0" smtClean="0"/>
              <a:t> </a:t>
            </a:r>
            <a:r>
              <a:rPr kumimoji="1" lang="en-US" altLang="zh-CN" dirty="0" smtClean="0"/>
              <a:t>EW</a:t>
            </a:r>
            <a:endParaRPr kumimoji="1" lang="zh-CN" altLang="en-US" dirty="0" smtClean="0"/>
          </a:p>
          <a:p>
            <a:r>
              <a:rPr kumimoji="1" lang="en-US" altLang="zh-CN" dirty="0" smtClean="0"/>
              <a:t>30+1404</a:t>
            </a:r>
            <a:r>
              <a:rPr kumimoji="1" lang="zh-CN" altLang="en-US" dirty="0" smtClean="0"/>
              <a:t> </a:t>
            </a:r>
            <a:r>
              <a:rPr kumimoji="1" lang="en-US" altLang="zh-CN" dirty="0" smtClean="0"/>
              <a:t>parents:</a:t>
            </a:r>
            <a:endParaRPr kumimoji="1" lang="zh-CN" altLang="en-US" dirty="0" smtClean="0"/>
          </a:p>
          <a:p>
            <a:pPr lvl="1"/>
            <a:r>
              <a:rPr kumimoji="1" lang="zh-CN" altLang="en-US" dirty="0" smtClean="0"/>
              <a:t> </a:t>
            </a:r>
            <a:r>
              <a:rPr kumimoji="1" lang="en-US" altLang="zh-CN" dirty="0" smtClean="0"/>
              <a:t>SNP</a:t>
            </a:r>
            <a:r>
              <a:rPr kumimoji="1" lang="zh-CN" altLang="en-US" dirty="0" smtClean="0"/>
              <a:t> </a:t>
            </a:r>
            <a:r>
              <a:rPr kumimoji="1" lang="en-US" altLang="zh-CN" dirty="0" smtClean="0"/>
              <a:t>data:</a:t>
            </a:r>
            <a:r>
              <a:rPr kumimoji="1" lang="zh-CN" altLang="en-US" dirty="0" smtClean="0"/>
              <a:t> </a:t>
            </a:r>
            <a:r>
              <a:rPr kumimoji="1" lang="en-US" altLang="zh-CN" dirty="0" smtClean="0"/>
              <a:t>5.88M</a:t>
            </a:r>
            <a:endParaRPr kumimoji="1" lang="zh-CN" altLang="en-US" dirty="0" smtClean="0"/>
          </a:p>
          <a:p>
            <a:pPr lvl="1"/>
            <a:r>
              <a:rPr kumimoji="1" lang="en-US" altLang="zh-CN" dirty="0" smtClean="0"/>
              <a:t>Traits:</a:t>
            </a:r>
            <a:r>
              <a:rPr kumimoji="1" lang="zh-CN" altLang="en-US" dirty="0" smtClean="0"/>
              <a:t> </a:t>
            </a:r>
            <a:r>
              <a:rPr kumimoji="1" lang="en-US" altLang="zh-CN" dirty="0" smtClean="0"/>
              <a:t>DTT,</a:t>
            </a:r>
            <a:r>
              <a:rPr kumimoji="1" lang="zh-CN" altLang="en-US" dirty="0" smtClean="0"/>
              <a:t> </a:t>
            </a:r>
            <a:r>
              <a:rPr kumimoji="1" lang="en-US" altLang="zh-CN" dirty="0" smtClean="0"/>
              <a:t>PH,</a:t>
            </a:r>
            <a:r>
              <a:rPr kumimoji="1" lang="zh-CN" altLang="en-US" dirty="0" smtClean="0"/>
              <a:t> </a:t>
            </a:r>
            <a:r>
              <a:rPr kumimoji="1" lang="en-US" altLang="zh-CN" dirty="0" smtClean="0"/>
              <a:t>EW</a:t>
            </a:r>
            <a:endParaRPr kumimoji="1" lang="zh-CN" altLang="en-US" dirty="0" smtClean="0"/>
          </a:p>
          <a:p>
            <a:r>
              <a:rPr kumimoji="1" lang="en-US" altLang="zh-CN" dirty="0" smtClean="0"/>
              <a:t>Environment</a:t>
            </a:r>
            <a:r>
              <a:rPr kumimoji="1" lang="zh-CN" altLang="en-US" dirty="0" smtClean="0"/>
              <a:t> </a:t>
            </a:r>
            <a:r>
              <a:rPr kumimoji="1" lang="en-US" altLang="zh-CN" dirty="0" smtClean="0"/>
              <a:t>data:</a:t>
            </a:r>
            <a:endParaRPr kumimoji="1" lang="zh-CN" altLang="en-US" dirty="0" smtClean="0"/>
          </a:p>
          <a:p>
            <a:pPr lvl="1"/>
            <a:r>
              <a:rPr kumimoji="1" lang="en-US" altLang="zh-CN" dirty="0" smtClean="0"/>
              <a:t>5</a:t>
            </a:r>
            <a:r>
              <a:rPr kumimoji="1" lang="zh-CN" altLang="en-US" dirty="0" smtClean="0"/>
              <a:t> </a:t>
            </a:r>
            <a:r>
              <a:rPr kumimoji="1" lang="en-US" altLang="zh-CN" dirty="0" smtClean="0"/>
              <a:t>locations’</a:t>
            </a:r>
            <a:r>
              <a:rPr kumimoji="1" lang="zh-CN" altLang="en-US" dirty="0" smtClean="0"/>
              <a:t> </a:t>
            </a:r>
            <a:r>
              <a:rPr kumimoji="1" lang="en-US" altLang="zh-CN" dirty="0" smtClean="0"/>
              <a:t>hybrids</a:t>
            </a:r>
            <a:r>
              <a:rPr kumimoji="1" lang="zh-CN" altLang="en-US" dirty="0" smtClean="0"/>
              <a:t> </a:t>
            </a:r>
            <a:r>
              <a:rPr kumimoji="1" lang="en-US" altLang="zh-CN" dirty="0" smtClean="0"/>
              <a:t>and</a:t>
            </a:r>
            <a:r>
              <a:rPr kumimoji="1" lang="zh-CN" altLang="en-US" dirty="0" smtClean="0"/>
              <a:t> </a:t>
            </a:r>
            <a:r>
              <a:rPr kumimoji="1" lang="en-US" altLang="zh-CN" dirty="0" smtClean="0"/>
              <a:t>parents</a:t>
            </a:r>
            <a:r>
              <a:rPr kumimoji="1" lang="zh-CN" altLang="en-US" dirty="0" smtClean="0"/>
              <a:t> </a:t>
            </a:r>
            <a:r>
              <a:rPr kumimoji="1" lang="en-US" altLang="zh-CN" dirty="0" smtClean="0"/>
              <a:t>traits</a:t>
            </a:r>
            <a:endParaRPr kumimoji="1" lang="zh-CN" altLang="en-US" dirty="0" smtClean="0"/>
          </a:p>
          <a:p>
            <a:endParaRPr kumimoji="1" lang="zh-CN" altLang="en-US" dirty="0" smtClean="0"/>
          </a:p>
        </p:txBody>
      </p:sp>
      <p:sp>
        <p:nvSpPr>
          <p:cNvPr id="7" name="文本框 6"/>
          <p:cNvSpPr txBox="1"/>
          <p:nvPr/>
        </p:nvSpPr>
        <p:spPr>
          <a:xfrm>
            <a:off x="5976937" y="1033440"/>
            <a:ext cx="5186363" cy="3970318"/>
          </a:xfrm>
          <a:prstGeom prst="rect">
            <a:avLst/>
          </a:prstGeom>
          <a:noFill/>
        </p:spPr>
        <p:txBody>
          <a:bodyPr wrap="square" rtlCol="0">
            <a:spAutoFit/>
          </a:bodyPr>
          <a:lstStyle/>
          <a:p>
            <a:pPr marL="342900" indent="-342900">
              <a:buFont typeface="Arial" charset="0"/>
              <a:buChar char="•"/>
            </a:pPr>
            <a:r>
              <a:rPr kumimoji="1" lang="en-US" altLang="zh-CN" sz="2800" dirty="0" smtClean="0"/>
              <a:t>Future:</a:t>
            </a:r>
            <a:endParaRPr kumimoji="1" lang="zh-CN" altLang="en-US" sz="2800" dirty="0" smtClean="0"/>
          </a:p>
          <a:p>
            <a:pPr marL="342900" indent="-342900">
              <a:buFont typeface="Arial" charset="0"/>
              <a:buChar char="•"/>
            </a:pPr>
            <a:r>
              <a:rPr kumimoji="1" lang="en-US" altLang="zh-CN" sz="2800" dirty="0" smtClean="0"/>
              <a:t>All</a:t>
            </a:r>
            <a:r>
              <a:rPr kumimoji="1" lang="zh-CN" altLang="en-US" sz="2800" dirty="0" smtClean="0"/>
              <a:t> </a:t>
            </a:r>
            <a:r>
              <a:rPr kumimoji="1" lang="en-US" altLang="zh-CN" sz="2800" dirty="0" smtClean="0"/>
              <a:t>30</a:t>
            </a:r>
            <a:r>
              <a:rPr kumimoji="1" lang="zh-CN" altLang="en-US" sz="2800" dirty="0" smtClean="0"/>
              <a:t>*</a:t>
            </a:r>
            <a:r>
              <a:rPr kumimoji="1" lang="en-US" altLang="zh-CN" sz="2800" dirty="0" smtClean="0"/>
              <a:t>1404</a:t>
            </a:r>
            <a:r>
              <a:rPr kumimoji="1" lang="zh-CN" altLang="en-US" sz="2800" dirty="0" smtClean="0"/>
              <a:t> </a:t>
            </a:r>
            <a:r>
              <a:rPr kumimoji="1" lang="en-US" altLang="zh-CN" sz="2800" dirty="0" smtClean="0"/>
              <a:t>hybrid:</a:t>
            </a:r>
            <a:endParaRPr kumimoji="1" lang="zh-CN" altLang="en-US" sz="2800" dirty="0"/>
          </a:p>
          <a:p>
            <a:pPr marL="800100" lvl="1" indent="-342900">
              <a:buFont typeface="Arial" charset="0"/>
              <a:buChar char="•"/>
            </a:pPr>
            <a:r>
              <a:rPr kumimoji="1" lang="en-US" altLang="zh-CN" sz="2800" dirty="0" smtClean="0"/>
              <a:t>SNP</a:t>
            </a:r>
            <a:r>
              <a:rPr kumimoji="1" lang="zh-CN" altLang="en-US" sz="2800" dirty="0" smtClean="0"/>
              <a:t> </a:t>
            </a:r>
            <a:r>
              <a:rPr kumimoji="1" lang="en-US" altLang="zh-CN" sz="2800" dirty="0" smtClean="0"/>
              <a:t>data</a:t>
            </a:r>
            <a:endParaRPr kumimoji="1" lang="zh-CN" altLang="en-US" sz="2800" dirty="0"/>
          </a:p>
          <a:p>
            <a:pPr marL="800100" lvl="1" indent="-342900">
              <a:buFont typeface="Arial" charset="0"/>
              <a:buChar char="•"/>
            </a:pPr>
            <a:r>
              <a:rPr kumimoji="1" lang="en-US" altLang="zh-CN" sz="2800" dirty="0" smtClean="0"/>
              <a:t>Whole</a:t>
            </a:r>
            <a:r>
              <a:rPr kumimoji="1" lang="zh-CN" altLang="en-US" sz="2800" dirty="0" smtClean="0"/>
              <a:t> </a:t>
            </a:r>
            <a:r>
              <a:rPr kumimoji="1" lang="en-US" altLang="zh-CN" sz="2800" dirty="0" smtClean="0"/>
              <a:t>genome</a:t>
            </a:r>
            <a:r>
              <a:rPr kumimoji="1" lang="zh-CN" altLang="en-US" sz="2800" dirty="0" smtClean="0"/>
              <a:t> </a:t>
            </a:r>
            <a:r>
              <a:rPr kumimoji="1" lang="en-US" altLang="zh-CN" sz="2800" dirty="0" smtClean="0"/>
              <a:t>data</a:t>
            </a:r>
            <a:endParaRPr kumimoji="1" lang="zh-CN" altLang="en-US" sz="2800" dirty="0" smtClean="0"/>
          </a:p>
          <a:p>
            <a:pPr marL="342900" indent="-342900">
              <a:buFont typeface="Arial" charset="0"/>
              <a:buChar char="•"/>
            </a:pPr>
            <a:r>
              <a:rPr kumimoji="1" lang="en-US" altLang="zh-CN" sz="2800" dirty="0" smtClean="0"/>
              <a:t>Environment</a:t>
            </a:r>
            <a:r>
              <a:rPr kumimoji="1" lang="zh-CN" altLang="en-US" sz="2800" dirty="0" smtClean="0"/>
              <a:t> </a:t>
            </a:r>
            <a:r>
              <a:rPr kumimoji="1" lang="en-US" altLang="zh-CN" sz="2800" dirty="0" smtClean="0"/>
              <a:t>condition</a:t>
            </a:r>
            <a:r>
              <a:rPr kumimoji="1" lang="zh-CN" altLang="en-US" sz="2800" dirty="0" smtClean="0"/>
              <a:t> </a:t>
            </a:r>
            <a:r>
              <a:rPr kumimoji="1" lang="en-US" altLang="zh-CN" sz="2800" dirty="0" smtClean="0"/>
              <a:t>data</a:t>
            </a:r>
            <a:endParaRPr kumimoji="1" lang="zh-CN" altLang="en-US" sz="2800" dirty="0" smtClean="0"/>
          </a:p>
          <a:p>
            <a:pPr marL="342900" indent="-342900">
              <a:buFont typeface="Arial" charset="0"/>
              <a:buChar char="•"/>
            </a:pPr>
            <a:r>
              <a:rPr kumimoji="1" lang="en-US" altLang="zh-CN" sz="2800" dirty="0" smtClean="0"/>
              <a:t>RNA-</a:t>
            </a:r>
            <a:r>
              <a:rPr kumimoji="1" lang="en-US" altLang="zh-CN" sz="2800" dirty="0" err="1" smtClean="0"/>
              <a:t>seq</a:t>
            </a:r>
            <a:r>
              <a:rPr kumimoji="1" lang="en-US" altLang="zh-CN" sz="2800" dirty="0" smtClean="0"/>
              <a:t>:</a:t>
            </a:r>
            <a:endParaRPr kumimoji="1" lang="zh-CN" altLang="en-US" sz="2800" dirty="0"/>
          </a:p>
          <a:p>
            <a:pPr marL="800100" lvl="1" indent="-342900">
              <a:buFont typeface="Arial" charset="0"/>
              <a:buChar char="•"/>
            </a:pPr>
            <a:r>
              <a:rPr kumimoji="1" lang="en-US" altLang="zh-CN" sz="2800" dirty="0" smtClean="0"/>
              <a:t>Parents</a:t>
            </a:r>
            <a:endParaRPr kumimoji="1" lang="zh-CN" altLang="en-US" sz="2800" dirty="0" smtClean="0"/>
          </a:p>
          <a:p>
            <a:pPr marL="800100" lvl="1" indent="-342900">
              <a:buFont typeface="Arial" charset="0"/>
              <a:buChar char="•"/>
            </a:pPr>
            <a:r>
              <a:rPr kumimoji="1" lang="en-US" altLang="zh-CN" sz="2800" dirty="0" smtClean="0"/>
              <a:t>hybrid</a:t>
            </a:r>
            <a:endParaRPr kumimoji="1" lang="zh-CN" altLang="en-US" sz="2800" dirty="0" smtClean="0"/>
          </a:p>
          <a:p>
            <a:endParaRPr kumimoji="1" lang="zh-CN" altLang="en-US" sz="2800" dirty="0"/>
          </a:p>
        </p:txBody>
      </p:sp>
      <p:sp>
        <p:nvSpPr>
          <p:cNvPr id="8" name="文本框 7"/>
          <p:cNvSpPr txBox="1"/>
          <p:nvPr/>
        </p:nvSpPr>
        <p:spPr>
          <a:xfrm>
            <a:off x="1841356" y="5954201"/>
            <a:ext cx="7890163" cy="830997"/>
          </a:xfrm>
          <a:prstGeom prst="rect">
            <a:avLst/>
          </a:prstGeom>
          <a:noFill/>
        </p:spPr>
        <p:txBody>
          <a:bodyPr wrap="square" rtlCol="0">
            <a:spAutoFit/>
          </a:bodyPr>
          <a:lstStyle/>
          <a:p>
            <a:r>
              <a:rPr kumimoji="1" lang="en-US" altLang="zh-CN" sz="2400" dirty="0" smtClean="0"/>
              <a:t>SNP:</a:t>
            </a:r>
            <a:r>
              <a:rPr kumimoji="1" lang="zh-CN" altLang="en-US" sz="2400" dirty="0" smtClean="0"/>
              <a:t> </a:t>
            </a:r>
            <a:r>
              <a:rPr lang="sk-SK" altLang="zh-CN" sz="2400" b="1" dirty="0"/>
              <a:t>S</a:t>
            </a:r>
            <a:r>
              <a:rPr lang="sk-SK" altLang="zh-CN" sz="2400" dirty="0"/>
              <a:t>ingle </a:t>
            </a:r>
            <a:r>
              <a:rPr lang="sk-SK" altLang="zh-CN" sz="2400" b="1" dirty="0" err="1"/>
              <a:t>N</a:t>
            </a:r>
            <a:r>
              <a:rPr lang="sk-SK" altLang="zh-CN" sz="2400" dirty="0" err="1"/>
              <a:t>ucleotide</a:t>
            </a:r>
            <a:r>
              <a:rPr lang="sk-SK" altLang="zh-CN" sz="2400" dirty="0"/>
              <a:t> </a:t>
            </a:r>
            <a:r>
              <a:rPr lang="sk-SK" altLang="zh-CN" sz="2400" b="1" dirty="0" err="1" smtClean="0"/>
              <a:t>P</a:t>
            </a:r>
            <a:r>
              <a:rPr lang="sk-SK" altLang="zh-CN" sz="2400" dirty="0" err="1" smtClean="0"/>
              <a:t>olymorphism</a:t>
            </a:r>
            <a:r>
              <a:rPr lang="en-US" altLang="zh-CN" sz="2400" dirty="0" smtClean="0"/>
              <a:t>,</a:t>
            </a:r>
            <a:r>
              <a:rPr lang="zh-CN" altLang="en-US" sz="2400" dirty="0" smtClean="0"/>
              <a:t> </a:t>
            </a:r>
            <a:r>
              <a:rPr lang="en-US" altLang="zh-CN" sz="2400" dirty="0" smtClean="0"/>
              <a:t>the</a:t>
            </a:r>
            <a:r>
              <a:rPr lang="zh-CN" altLang="en-US" sz="2400" dirty="0" smtClean="0"/>
              <a:t> </a:t>
            </a:r>
            <a:r>
              <a:rPr lang="en-US" altLang="zh-CN" sz="2400" dirty="0" smtClean="0"/>
              <a:t>information</a:t>
            </a:r>
            <a:r>
              <a:rPr lang="zh-CN" altLang="en-US" sz="2400" dirty="0"/>
              <a:t> </a:t>
            </a:r>
            <a:r>
              <a:rPr lang="en-US" altLang="zh-CN" sz="2400" dirty="0" smtClean="0"/>
              <a:t>of</a:t>
            </a:r>
            <a:r>
              <a:rPr lang="zh-CN" altLang="en-US" sz="2400" dirty="0" smtClean="0"/>
              <a:t> </a:t>
            </a:r>
            <a:r>
              <a:rPr lang="en-US" altLang="zh-CN" sz="2400" dirty="0" smtClean="0"/>
              <a:t>nucleotide</a:t>
            </a:r>
            <a:r>
              <a:rPr lang="zh-CN" altLang="en-US" sz="2400" dirty="0" smtClean="0"/>
              <a:t> </a:t>
            </a:r>
            <a:r>
              <a:rPr lang="en-US" altLang="zh-CN" sz="2400" dirty="0" smtClean="0"/>
              <a:t>can</a:t>
            </a:r>
            <a:r>
              <a:rPr lang="zh-CN" altLang="en-US" sz="2400" dirty="0" smtClean="0"/>
              <a:t> </a:t>
            </a:r>
            <a:r>
              <a:rPr lang="en-US" altLang="zh-CN" sz="2400" dirty="0" smtClean="0"/>
              <a:t>be</a:t>
            </a:r>
            <a:r>
              <a:rPr lang="zh-CN" altLang="en-US" sz="2400" dirty="0" smtClean="0"/>
              <a:t> </a:t>
            </a:r>
            <a:r>
              <a:rPr lang="en-US" altLang="zh-CN" sz="2400" dirty="0" smtClean="0"/>
              <a:t>converted</a:t>
            </a:r>
            <a:r>
              <a:rPr lang="zh-CN" altLang="en-US" sz="2400" dirty="0" smtClean="0"/>
              <a:t> </a:t>
            </a:r>
            <a:r>
              <a:rPr lang="en-US" altLang="zh-CN" sz="2400" dirty="0" smtClean="0"/>
              <a:t>by</a:t>
            </a:r>
            <a:r>
              <a:rPr lang="zh-CN" altLang="en-US" sz="2400" dirty="0" smtClean="0"/>
              <a:t> </a:t>
            </a:r>
            <a:r>
              <a:rPr lang="en-US" altLang="zh-CN" sz="2400" dirty="0" smtClean="0"/>
              <a:t>one</a:t>
            </a:r>
            <a:r>
              <a:rPr lang="zh-CN" altLang="en-US" sz="2400" dirty="0" smtClean="0"/>
              <a:t> </a:t>
            </a:r>
            <a:r>
              <a:rPr lang="en-US" altLang="zh-CN" sz="2400" dirty="0" smtClean="0"/>
              <a:t>hot</a:t>
            </a:r>
            <a:r>
              <a:rPr lang="zh-CN" altLang="en-US" sz="2400" dirty="0" smtClean="0"/>
              <a:t> </a:t>
            </a:r>
            <a:r>
              <a:rPr lang="en-US" altLang="zh-CN" sz="2400" dirty="0" smtClean="0"/>
              <a:t>coding</a:t>
            </a:r>
            <a:endParaRPr kumimoji="1" lang="zh-CN" altLang="en-US" sz="2400" dirty="0"/>
          </a:p>
        </p:txBody>
      </p:sp>
    </p:spTree>
    <p:extLst>
      <p:ext uri="{BB962C8B-B14F-4D97-AF65-F5344CB8AC3E}">
        <p14:creationId xmlns:p14="http://schemas.microsoft.com/office/powerpoint/2010/main" val="669049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Evaluation</a:t>
            </a:r>
            <a:r>
              <a:rPr kumimoji="1" lang="zh-CN" altLang="en-US" dirty="0" smtClean="0"/>
              <a:t> </a:t>
            </a:r>
            <a:r>
              <a:rPr kumimoji="1" lang="en-US" altLang="zh-CN" dirty="0" smtClean="0"/>
              <a:t>Metric</a:t>
            </a:r>
            <a:r>
              <a:rPr kumimoji="1" lang="zh-CN" altLang="en-US" dirty="0" smtClean="0"/>
              <a:t> </a:t>
            </a:r>
            <a:r>
              <a:rPr kumimoji="1" lang="en-US" altLang="zh-CN" dirty="0" smtClean="0"/>
              <a:t>and</a:t>
            </a:r>
            <a:r>
              <a:rPr kumimoji="1" lang="zh-CN" altLang="en-US" dirty="0" smtClean="0"/>
              <a:t> </a:t>
            </a:r>
            <a:r>
              <a:rPr kumimoji="1" lang="en-US" altLang="zh-CN" dirty="0"/>
              <a:t>D</a:t>
            </a:r>
            <a:r>
              <a:rPr kumimoji="1" lang="en-US" altLang="zh-CN" dirty="0" smtClean="0"/>
              <a:t>ataset</a:t>
            </a:r>
            <a:r>
              <a:rPr kumimoji="1" lang="zh-CN" altLang="en-US" dirty="0" smtClean="0"/>
              <a:t> </a:t>
            </a:r>
            <a:r>
              <a:rPr kumimoji="1" lang="en-US" altLang="zh-CN" dirty="0" smtClean="0"/>
              <a:t>Splitting</a:t>
            </a:r>
            <a:endParaRPr kumimoji="1" lang="zh-CN" altLang="en-US" dirty="0"/>
          </a:p>
        </p:txBody>
      </p:sp>
      <p:sp>
        <p:nvSpPr>
          <p:cNvPr id="3" name="内容占位符 2"/>
          <p:cNvSpPr>
            <a:spLocks noGrp="1"/>
          </p:cNvSpPr>
          <p:nvPr>
            <p:ph idx="1"/>
          </p:nvPr>
        </p:nvSpPr>
        <p:spPr/>
        <p:txBody>
          <a:bodyPr/>
          <a:lstStyle/>
          <a:p>
            <a:r>
              <a:rPr kumimoji="1" lang="en-US" altLang="zh-CN" dirty="0" smtClean="0"/>
              <a:t>Evaluation</a:t>
            </a:r>
            <a:r>
              <a:rPr kumimoji="1" lang="zh-CN" altLang="en-US" dirty="0" smtClean="0"/>
              <a:t> </a:t>
            </a:r>
            <a:r>
              <a:rPr kumimoji="1" lang="en-US" altLang="zh-CN" dirty="0" smtClean="0"/>
              <a:t>Metric:</a:t>
            </a:r>
            <a:endParaRPr kumimoji="1" lang="zh-CN" altLang="en-US" dirty="0" smtClean="0"/>
          </a:p>
          <a:p>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8581" y="1513609"/>
            <a:ext cx="4802910" cy="1125682"/>
          </a:xfrm>
          <a:prstGeom prst="rect">
            <a:avLst/>
          </a:prstGeom>
        </p:spPr>
      </p:pic>
      <p:pic>
        <p:nvPicPr>
          <p:cNvPr id="5" name="Picture 1"/>
          <p:cNvPicPr/>
          <p:nvPr/>
        </p:nvPicPr>
        <p:blipFill>
          <a:blip r:embed="rId4"/>
          <a:stretch/>
        </p:blipFill>
        <p:spPr>
          <a:xfrm>
            <a:off x="0" y="2759093"/>
            <a:ext cx="4747081" cy="4001925"/>
          </a:xfrm>
          <a:prstGeom prst="rect">
            <a:avLst/>
          </a:prstGeom>
          <a:solidFill>
            <a:schemeClr val="bg1"/>
          </a:solidFill>
          <a:ln>
            <a:solidFill>
              <a:schemeClr val="tx1"/>
            </a:solidFill>
          </a:ln>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7081" y="3518929"/>
            <a:ext cx="7444919" cy="2777836"/>
          </a:xfrm>
          <a:prstGeom prst="rect">
            <a:avLst/>
          </a:prstGeom>
        </p:spPr>
      </p:pic>
      <p:sp>
        <p:nvSpPr>
          <p:cNvPr id="7" name="文本框 6"/>
          <p:cNvSpPr txBox="1"/>
          <p:nvPr/>
        </p:nvSpPr>
        <p:spPr>
          <a:xfrm>
            <a:off x="7620000" y="2992582"/>
            <a:ext cx="1676228" cy="369332"/>
          </a:xfrm>
          <a:prstGeom prst="rect">
            <a:avLst/>
          </a:prstGeom>
          <a:noFill/>
        </p:spPr>
        <p:txBody>
          <a:bodyPr wrap="none" rtlCol="0">
            <a:spAutoFit/>
          </a:bodyPr>
          <a:lstStyle/>
          <a:p>
            <a:r>
              <a:rPr kumimoji="1" lang="en-US" altLang="zh-CN" dirty="0" smtClean="0"/>
              <a:t>Training</a:t>
            </a:r>
            <a:r>
              <a:rPr kumimoji="1" lang="zh-CN" altLang="en-US" dirty="0" smtClean="0"/>
              <a:t> </a:t>
            </a:r>
            <a:r>
              <a:rPr kumimoji="1" lang="en-US" altLang="zh-CN" dirty="0" smtClean="0"/>
              <a:t>dataset</a:t>
            </a:r>
            <a:endParaRPr kumimoji="1" lang="zh-CN" altLang="en-US" dirty="0"/>
          </a:p>
        </p:txBody>
      </p:sp>
      <p:sp>
        <p:nvSpPr>
          <p:cNvPr id="8" name="文本框 7"/>
          <p:cNvSpPr txBox="1"/>
          <p:nvPr/>
        </p:nvSpPr>
        <p:spPr>
          <a:xfrm>
            <a:off x="7620000" y="6451867"/>
            <a:ext cx="1305165" cy="369332"/>
          </a:xfrm>
          <a:prstGeom prst="rect">
            <a:avLst/>
          </a:prstGeom>
          <a:noFill/>
        </p:spPr>
        <p:txBody>
          <a:bodyPr wrap="none" rtlCol="0">
            <a:spAutoFit/>
          </a:bodyPr>
          <a:lstStyle/>
          <a:p>
            <a:r>
              <a:rPr kumimoji="1" lang="en-US" altLang="zh-CN" dirty="0" smtClean="0"/>
              <a:t>Test</a:t>
            </a:r>
            <a:r>
              <a:rPr kumimoji="1" lang="zh-CN" altLang="en-US" dirty="0" smtClean="0"/>
              <a:t> </a:t>
            </a:r>
            <a:r>
              <a:rPr kumimoji="1" lang="en-US" altLang="zh-CN" dirty="0" smtClean="0"/>
              <a:t>dataset</a:t>
            </a:r>
            <a:endParaRPr kumimoji="1" lang="zh-CN" altLang="en-US" dirty="0"/>
          </a:p>
        </p:txBody>
      </p:sp>
    </p:spTree>
    <p:extLst>
      <p:ext uri="{BB962C8B-B14F-4D97-AF65-F5344CB8AC3E}">
        <p14:creationId xmlns:p14="http://schemas.microsoft.com/office/powerpoint/2010/main" val="2034808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Overfitting</a:t>
            </a:r>
            <a:r>
              <a:rPr kumimoji="1" lang="zh-CN" altLang="en-US" dirty="0" smtClean="0"/>
              <a:t> </a:t>
            </a:r>
            <a:r>
              <a:rPr kumimoji="1" lang="en-US" altLang="zh-CN" dirty="0" smtClean="0"/>
              <a:t>of</a:t>
            </a:r>
            <a:r>
              <a:rPr kumimoji="1" lang="zh-CN" altLang="en-US" dirty="0" smtClean="0"/>
              <a:t> </a:t>
            </a:r>
            <a:r>
              <a:rPr kumimoji="1" lang="en-US" altLang="zh-CN" dirty="0" smtClean="0"/>
              <a:t>Machine</a:t>
            </a:r>
            <a:r>
              <a:rPr kumimoji="1" lang="zh-CN" altLang="en-US" dirty="0" smtClean="0"/>
              <a:t> </a:t>
            </a:r>
            <a:r>
              <a:rPr kumimoji="1" lang="en-US" altLang="zh-CN" dirty="0" smtClean="0"/>
              <a:t>Learning</a:t>
            </a:r>
            <a:r>
              <a:rPr kumimoji="1" lang="zh-CN" altLang="en-US" dirty="0" smtClean="0"/>
              <a:t> </a:t>
            </a:r>
            <a:r>
              <a:rPr kumimoji="1" lang="en-US" altLang="zh-CN" dirty="0" smtClean="0"/>
              <a:t>model</a:t>
            </a:r>
            <a:endParaRPr kumimoji="1" lang="zh-CN" altLang="en-US" dirty="0"/>
          </a:p>
        </p:txBody>
      </p:sp>
      <p:sp>
        <p:nvSpPr>
          <p:cNvPr id="3" name="内容占位符 2"/>
          <p:cNvSpPr>
            <a:spLocks noGrp="1"/>
          </p:cNvSpPr>
          <p:nvPr>
            <p:ph idx="1"/>
          </p:nvPr>
        </p:nvSpPr>
        <p:spPr>
          <a:xfrm>
            <a:off x="838200" y="1690688"/>
            <a:ext cx="10515600" cy="5167311"/>
          </a:xfrm>
        </p:spPr>
        <p:txBody>
          <a:bodyPr>
            <a:normAutofit/>
          </a:bodyPr>
          <a:lstStyle/>
          <a:p>
            <a:r>
              <a:rPr kumimoji="1" lang="en-US" altLang="zh-CN" dirty="0" smtClean="0"/>
              <a:t>Feature</a:t>
            </a:r>
            <a:r>
              <a:rPr kumimoji="1" lang="zh-CN" altLang="en-US" dirty="0" smtClean="0"/>
              <a:t> </a:t>
            </a:r>
            <a:r>
              <a:rPr kumimoji="1" lang="en-US" altLang="zh-CN" dirty="0"/>
              <a:t>s</a:t>
            </a:r>
            <a:r>
              <a:rPr kumimoji="1" lang="en-US" altLang="zh-CN" dirty="0" smtClean="0"/>
              <a:t>election:</a:t>
            </a:r>
            <a:r>
              <a:rPr kumimoji="1" lang="zh-CN" altLang="en-US" dirty="0" smtClean="0"/>
              <a:t> </a:t>
            </a:r>
            <a:r>
              <a:rPr kumimoji="1" lang="en-US" altLang="zh-CN" dirty="0" smtClean="0"/>
              <a:t>ANOVA,</a:t>
            </a:r>
            <a:r>
              <a:rPr kumimoji="1" lang="zh-CN" altLang="en-US" dirty="0" smtClean="0"/>
              <a:t> </a:t>
            </a:r>
            <a:r>
              <a:rPr kumimoji="1" lang="en-US" altLang="zh-CN" dirty="0" smtClean="0"/>
              <a:t>Random</a:t>
            </a:r>
            <a:r>
              <a:rPr kumimoji="1" lang="zh-CN" altLang="en-US" dirty="0" smtClean="0"/>
              <a:t> </a:t>
            </a:r>
            <a:r>
              <a:rPr kumimoji="1" lang="en-US" altLang="zh-CN" dirty="0" smtClean="0"/>
              <a:t>Projection</a:t>
            </a:r>
            <a:endParaRPr kumimoji="1" lang="zh-CN" altLang="en-US" dirty="0" smtClean="0"/>
          </a:p>
          <a:p>
            <a:r>
              <a:rPr kumimoji="1" lang="en-US" altLang="zh-CN" dirty="0" smtClean="0"/>
              <a:t>Regression</a:t>
            </a:r>
            <a:r>
              <a:rPr kumimoji="1" lang="zh-CN" altLang="en-US" dirty="0" smtClean="0"/>
              <a:t> </a:t>
            </a:r>
            <a:r>
              <a:rPr kumimoji="1" lang="en-US" altLang="zh-CN" dirty="0" smtClean="0"/>
              <a:t>model:</a:t>
            </a:r>
            <a:r>
              <a:rPr kumimoji="1" lang="zh-CN" altLang="en-US" dirty="0" smtClean="0"/>
              <a:t> </a:t>
            </a:r>
          </a:p>
          <a:p>
            <a:pPr lvl="1"/>
            <a:r>
              <a:rPr kumimoji="1" lang="en-US" altLang="zh-CN" dirty="0" smtClean="0"/>
              <a:t>Ridge</a:t>
            </a:r>
            <a:r>
              <a:rPr kumimoji="1" lang="zh-CN" altLang="en-US" dirty="0" smtClean="0"/>
              <a:t> </a:t>
            </a:r>
            <a:r>
              <a:rPr kumimoji="1" lang="en-US" altLang="zh-CN" dirty="0" smtClean="0"/>
              <a:t>(kernel),</a:t>
            </a:r>
            <a:r>
              <a:rPr kumimoji="1" lang="zh-CN" altLang="en-US" dirty="0" smtClean="0"/>
              <a:t> </a:t>
            </a:r>
            <a:r>
              <a:rPr kumimoji="1" lang="en-US" altLang="zh-CN" dirty="0" smtClean="0"/>
              <a:t>Lasso,</a:t>
            </a:r>
            <a:r>
              <a:rPr kumimoji="1" lang="zh-CN" altLang="en-US" dirty="0" smtClean="0"/>
              <a:t> </a:t>
            </a:r>
            <a:r>
              <a:rPr kumimoji="1" lang="en-US" altLang="zh-CN" dirty="0" smtClean="0"/>
              <a:t>Random</a:t>
            </a:r>
            <a:r>
              <a:rPr kumimoji="1" lang="zh-CN" altLang="en-US" dirty="0" smtClean="0"/>
              <a:t> </a:t>
            </a:r>
            <a:r>
              <a:rPr kumimoji="1" lang="en-US" altLang="zh-CN" dirty="0" smtClean="0"/>
              <a:t>Forest,</a:t>
            </a:r>
            <a:r>
              <a:rPr kumimoji="1" lang="zh-CN" altLang="en-US" dirty="0" smtClean="0"/>
              <a:t> </a:t>
            </a:r>
            <a:r>
              <a:rPr kumimoji="1" lang="en-US" altLang="zh-CN" dirty="0" err="1" smtClean="0"/>
              <a:t>XGBoost</a:t>
            </a:r>
            <a:endParaRPr kumimoji="1" lang="zh-CN" altLang="en-US" dirty="0" smtClean="0"/>
          </a:p>
          <a:p>
            <a:pPr lvl="1"/>
            <a:r>
              <a:rPr kumimoji="1" lang="en-US" altLang="zh-CN" dirty="0" smtClean="0"/>
              <a:t>K-nearest</a:t>
            </a:r>
            <a:r>
              <a:rPr kumimoji="1" lang="zh-CN" altLang="en-US" dirty="0" smtClean="0"/>
              <a:t> </a:t>
            </a:r>
            <a:r>
              <a:rPr kumimoji="1" lang="en-US" altLang="zh-CN" dirty="0" smtClean="0"/>
              <a:t>neighbor,</a:t>
            </a:r>
            <a:r>
              <a:rPr kumimoji="1" lang="zh-CN" altLang="en-US" dirty="0" smtClean="0"/>
              <a:t> </a:t>
            </a:r>
            <a:r>
              <a:rPr kumimoji="1" lang="en-US" altLang="zh-CN" dirty="0" smtClean="0"/>
              <a:t>Support</a:t>
            </a:r>
            <a:r>
              <a:rPr kumimoji="1" lang="zh-CN" altLang="en-US" dirty="0" smtClean="0"/>
              <a:t> </a:t>
            </a:r>
            <a:r>
              <a:rPr kumimoji="1" lang="en-US" altLang="zh-CN" dirty="0" smtClean="0"/>
              <a:t>Vector</a:t>
            </a:r>
            <a:r>
              <a:rPr kumimoji="1" lang="zh-CN" altLang="en-US" dirty="0" smtClean="0"/>
              <a:t> </a:t>
            </a:r>
            <a:r>
              <a:rPr kumimoji="1" lang="en-US" altLang="zh-CN" dirty="0" smtClean="0"/>
              <a:t>Regression</a:t>
            </a:r>
            <a:r>
              <a:rPr kumimoji="1" lang="zh-CN" altLang="en-US" dirty="0" smtClean="0"/>
              <a:t> </a:t>
            </a:r>
            <a:r>
              <a:rPr kumimoji="1" lang="en-US" altLang="zh-CN" dirty="0" smtClean="0"/>
              <a:t>(SVR)</a:t>
            </a:r>
            <a:endParaRPr kumimoji="1" lang="zh-CN" altLang="en-US" dirty="0" smtClean="0"/>
          </a:p>
          <a:p>
            <a:pPr lvl="1"/>
            <a:r>
              <a:rPr kumimoji="1" lang="en-US" altLang="zh-CN" dirty="0" smtClean="0"/>
              <a:t>Gaussian</a:t>
            </a:r>
            <a:r>
              <a:rPr kumimoji="1" lang="zh-CN" altLang="en-US" dirty="0" smtClean="0"/>
              <a:t> </a:t>
            </a:r>
            <a:r>
              <a:rPr kumimoji="1" lang="en-US" altLang="zh-CN" dirty="0" smtClean="0"/>
              <a:t>Process</a:t>
            </a:r>
            <a:r>
              <a:rPr kumimoji="1" lang="zh-CN" altLang="en-US" dirty="0" smtClean="0"/>
              <a:t> </a:t>
            </a:r>
            <a:r>
              <a:rPr kumimoji="1" lang="en-US" altLang="zh-CN" dirty="0" smtClean="0"/>
              <a:t>Regression</a:t>
            </a:r>
            <a:r>
              <a:rPr kumimoji="1" lang="zh-CN" altLang="en-US" dirty="0" smtClean="0"/>
              <a:t> </a:t>
            </a:r>
            <a:r>
              <a:rPr kumimoji="1" lang="en-US" altLang="zh-CN" dirty="0" smtClean="0"/>
              <a:t>and</a:t>
            </a:r>
            <a:r>
              <a:rPr kumimoji="1" lang="zh-CN" altLang="en-US" dirty="0" smtClean="0"/>
              <a:t> </a:t>
            </a:r>
            <a:r>
              <a:rPr kumimoji="1" lang="en-US" altLang="zh-CN" dirty="0" smtClean="0"/>
              <a:t>Multi</a:t>
            </a:r>
            <a:r>
              <a:rPr kumimoji="1" lang="zh-CN" altLang="en-US" dirty="0" smtClean="0"/>
              <a:t> </a:t>
            </a:r>
            <a:r>
              <a:rPr kumimoji="1" lang="en-US" altLang="zh-CN" dirty="0" smtClean="0"/>
              <a:t>Layer</a:t>
            </a:r>
            <a:r>
              <a:rPr kumimoji="1" lang="zh-CN" altLang="en-US" dirty="0" smtClean="0"/>
              <a:t> </a:t>
            </a:r>
            <a:r>
              <a:rPr kumimoji="1" lang="en-US" altLang="zh-CN" dirty="0" smtClean="0"/>
              <a:t>Perceptron</a:t>
            </a:r>
            <a:r>
              <a:rPr kumimoji="1" lang="zh-CN" altLang="en-US" dirty="0" smtClean="0"/>
              <a:t> </a:t>
            </a:r>
            <a:r>
              <a:rPr kumimoji="1" lang="en-US" altLang="zh-CN" dirty="0" smtClean="0"/>
              <a:t>(MLP).</a:t>
            </a:r>
            <a:endParaRPr kumimoji="1" lang="zh-CN" altLang="en-US" dirty="0" smtClean="0"/>
          </a:p>
          <a:p>
            <a:r>
              <a:rPr kumimoji="1" lang="en-US" altLang="zh-CN" dirty="0" err="1" smtClean="0"/>
              <a:t>Overfitting</a:t>
            </a:r>
            <a:r>
              <a:rPr kumimoji="1" lang="en-US" altLang="zh-CN" dirty="0" smtClean="0"/>
              <a:t>:</a:t>
            </a:r>
            <a:r>
              <a:rPr kumimoji="1" lang="zh-CN" altLang="en-US" dirty="0" smtClean="0"/>
              <a:t> </a:t>
            </a:r>
          </a:p>
          <a:p>
            <a:pPr lvl="1"/>
            <a:r>
              <a:rPr kumimoji="1" lang="en-US" altLang="zh-CN" dirty="0" smtClean="0"/>
              <a:t>10-fold</a:t>
            </a:r>
            <a:r>
              <a:rPr kumimoji="1" lang="zh-CN" altLang="en-US" dirty="0" smtClean="0"/>
              <a:t> </a:t>
            </a:r>
            <a:r>
              <a:rPr kumimoji="1" lang="en-US" altLang="zh-CN" dirty="0" smtClean="0"/>
              <a:t>cross</a:t>
            </a:r>
            <a:r>
              <a:rPr kumimoji="1" lang="zh-CN" altLang="en-US" dirty="0" smtClean="0"/>
              <a:t> </a:t>
            </a:r>
            <a:r>
              <a:rPr kumimoji="1" lang="en-US" altLang="zh-CN" dirty="0" smtClean="0"/>
              <a:t>validation</a:t>
            </a:r>
            <a:r>
              <a:rPr kumimoji="1" lang="zh-CN" altLang="en-US" dirty="0" smtClean="0"/>
              <a:t> </a:t>
            </a:r>
            <a:r>
              <a:rPr kumimoji="1" lang="en-US" altLang="zh-CN" dirty="0" smtClean="0"/>
              <a:t>on</a:t>
            </a:r>
            <a:r>
              <a:rPr kumimoji="1" lang="zh-CN" altLang="en-US" dirty="0" smtClean="0"/>
              <a:t> </a:t>
            </a:r>
            <a:r>
              <a:rPr kumimoji="1" lang="en-US" altLang="zh-CN" dirty="0" smtClean="0"/>
              <a:t>training</a:t>
            </a:r>
            <a:r>
              <a:rPr kumimoji="1" lang="zh-CN" altLang="en-US" dirty="0" smtClean="0"/>
              <a:t> </a:t>
            </a:r>
            <a:r>
              <a:rPr kumimoji="1" lang="en-US" altLang="zh-CN" dirty="0" smtClean="0"/>
              <a:t>set</a:t>
            </a:r>
            <a:r>
              <a:rPr kumimoji="1" lang="zh-CN" altLang="en-US" dirty="0" smtClean="0"/>
              <a:t> </a:t>
            </a:r>
            <a:r>
              <a:rPr kumimoji="1" lang="en-US" altLang="zh-CN" dirty="0" smtClean="0"/>
              <a:t>has</a:t>
            </a:r>
            <a:r>
              <a:rPr kumimoji="1" lang="zh-CN" altLang="en-US" dirty="0" smtClean="0"/>
              <a:t> </a:t>
            </a:r>
            <a:r>
              <a:rPr kumimoji="1" lang="en-US" altLang="zh-CN" dirty="0" smtClean="0"/>
              <a:t>high</a:t>
            </a:r>
            <a:r>
              <a:rPr kumimoji="1" lang="zh-CN" altLang="en-US" dirty="0" smtClean="0"/>
              <a:t> </a:t>
            </a:r>
            <a:r>
              <a:rPr kumimoji="1" lang="en-US" altLang="zh-CN" dirty="0" smtClean="0"/>
              <a:t>PCC</a:t>
            </a:r>
            <a:r>
              <a:rPr kumimoji="1" lang="zh-CN" altLang="en-US" dirty="0" smtClean="0"/>
              <a:t> </a:t>
            </a:r>
            <a:r>
              <a:rPr kumimoji="1" lang="en-US" altLang="zh-CN" dirty="0" smtClean="0"/>
              <a:t>with</a:t>
            </a:r>
            <a:r>
              <a:rPr kumimoji="1" lang="zh-CN" altLang="en-US" dirty="0" smtClean="0"/>
              <a:t> </a:t>
            </a:r>
            <a:r>
              <a:rPr kumimoji="1" lang="en-US" altLang="zh-CN" dirty="0" smtClean="0"/>
              <a:t>best</a:t>
            </a:r>
            <a:r>
              <a:rPr kumimoji="1" lang="zh-CN" altLang="en-US" dirty="0" smtClean="0"/>
              <a:t> </a:t>
            </a:r>
            <a:r>
              <a:rPr kumimoji="1" lang="en-US" altLang="zh-CN" dirty="0" smtClean="0"/>
              <a:t>model(&gt;0.9)</a:t>
            </a:r>
            <a:endParaRPr kumimoji="1" lang="zh-CN" altLang="en-US" dirty="0" smtClean="0"/>
          </a:p>
          <a:p>
            <a:pPr lvl="1"/>
            <a:r>
              <a:rPr kumimoji="1" lang="en-US" altLang="zh-CN" dirty="0" smtClean="0"/>
              <a:t>Low</a:t>
            </a:r>
            <a:r>
              <a:rPr kumimoji="1" lang="zh-CN" altLang="en-US" dirty="0" smtClean="0"/>
              <a:t> </a:t>
            </a:r>
            <a:r>
              <a:rPr kumimoji="1" lang="en-US" altLang="zh-CN" dirty="0" smtClean="0"/>
              <a:t>PCC</a:t>
            </a:r>
            <a:r>
              <a:rPr kumimoji="1" lang="zh-CN" altLang="en-US" dirty="0" smtClean="0"/>
              <a:t> </a:t>
            </a:r>
            <a:r>
              <a:rPr kumimoji="1" lang="en-US" altLang="zh-CN" dirty="0" smtClean="0"/>
              <a:t>on</a:t>
            </a:r>
            <a:r>
              <a:rPr kumimoji="1" lang="zh-CN" altLang="en-US" dirty="0" smtClean="0"/>
              <a:t> </a:t>
            </a:r>
            <a:r>
              <a:rPr kumimoji="1" lang="en-US" altLang="zh-CN" dirty="0" smtClean="0"/>
              <a:t>test</a:t>
            </a:r>
            <a:r>
              <a:rPr kumimoji="1" lang="zh-CN" altLang="en-US" dirty="0" smtClean="0"/>
              <a:t> </a:t>
            </a:r>
            <a:r>
              <a:rPr kumimoji="1" lang="en-US" altLang="zh-CN" dirty="0" smtClean="0"/>
              <a:t>set</a:t>
            </a:r>
            <a:r>
              <a:rPr kumimoji="1" lang="zh-CN" altLang="en-US" dirty="0" smtClean="0"/>
              <a:t> </a:t>
            </a:r>
            <a:r>
              <a:rPr kumimoji="1" lang="en-US" altLang="zh-CN" dirty="0" smtClean="0"/>
              <a:t>(0.5~0.6)</a:t>
            </a:r>
            <a:endParaRPr kumimoji="1" lang="zh-CN" altLang="en-US" dirty="0" smtClean="0"/>
          </a:p>
          <a:p>
            <a:r>
              <a:rPr kumimoji="1" lang="en-US" altLang="zh-CN" dirty="0" smtClean="0"/>
              <a:t>Key</a:t>
            </a:r>
            <a:r>
              <a:rPr kumimoji="1" lang="zh-CN" altLang="en-US" dirty="0" smtClean="0"/>
              <a:t> </a:t>
            </a:r>
            <a:r>
              <a:rPr kumimoji="1" lang="en-US" altLang="zh-CN" dirty="0" smtClean="0"/>
              <a:t>point:</a:t>
            </a:r>
            <a:endParaRPr kumimoji="1" lang="zh-CN" altLang="en-US" dirty="0" smtClean="0"/>
          </a:p>
          <a:p>
            <a:pPr lvl="1"/>
            <a:r>
              <a:rPr kumimoji="1" lang="en-US" altLang="zh-CN" dirty="0" smtClean="0"/>
              <a:t>The</a:t>
            </a:r>
            <a:r>
              <a:rPr kumimoji="1" lang="zh-CN" altLang="en-US" dirty="0" smtClean="0"/>
              <a:t> </a:t>
            </a:r>
            <a:r>
              <a:rPr kumimoji="1" lang="en-US" altLang="zh-CN" dirty="0" smtClean="0"/>
              <a:t>model</a:t>
            </a:r>
            <a:r>
              <a:rPr kumimoji="1" lang="zh-CN" altLang="en-US" dirty="0" smtClean="0"/>
              <a:t> </a:t>
            </a:r>
            <a:r>
              <a:rPr kumimoji="1" lang="en-US" altLang="zh-CN" dirty="0" smtClean="0"/>
              <a:t>predict</a:t>
            </a:r>
            <a:r>
              <a:rPr kumimoji="1" lang="zh-CN" altLang="en-US" dirty="0" smtClean="0"/>
              <a:t> </a:t>
            </a:r>
            <a:r>
              <a:rPr kumimoji="1" lang="en-US" altLang="zh-CN" dirty="0" smtClean="0"/>
              <a:t>traits</a:t>
            </a:r>
            <a:r>
              <a:rPr kumimoji="1" lang="zh-CN" altLang="en-US" dirty="0" smtClean="0"/>
              <a:t> </a:t>
            </a:r>
            <a:r>
              <a:rPr kumimoji="1" lang="en-US" altLang="zh-CN" dirty="0" smtClean="0"/>
              <a:t>by</a:t>
            </a:r>
            <a:r>
              <a:rPr kumimoji="1" lang="zh-CN" altLang="en-US" dirty="0" smtClean="0"/>
              <a:t> </a:t>
            </a:r>
            <a:r>
              <a:rPr kumimoji="1" lang="en-US" altLang="zh-CN" dirty="0" smtClean="0"/>
              <a:t>learning</a:t>
            </a:r>
            <a:r>
              <a:rPr kumimoji="1" lang="zh-CN" altLang="en-US" dirty="0" smtClean="0"/>
              <a:t> </a:t>
            </a:r>
            <a:r>
              <a:rPr kumimoji="1" lang="en-US" altLang="zh-CN" dirty="0" smtClean="0"/>
              <a:t>relationship</a:t>
            </a:r>
            <a:r>
              <a:rPr kumimoji="1" lang="zh-CN" altLang="en-US" dirty="0" smtClean="0"/>
              <a:t> </a:t>
            </a:r>
            <a:r>
              <a:rPr kumimoji="1" lang="en-US" altLang="zh-CN" dirty="0" smtClean="0"/>
              <a:t>of</a:t>
            </a:r>
            <a:r>
              <a:rPr kumimoji="1" lang="zh-CN" altLang="en-US" dirty="0" smtClean="0"/>
              <a:t> </a:t>
            </a:r>
            <a:r>
              <a:rPr kumimoji="1" lang="en-US" altLang="zh-CN" dirty="0" smtClean="0"/>
              <a:t>samples</a:t>
            </a:r>
            <a:r>
              <a:rPr kumimoji="1" lang="zh-CN" altLang="en-US" dirty="0" smtClean="0"/>
              <a:t> </a:t>
            </a:r>
            <a:r>
              <a:rPr kumimoji="1" lang="en-US" altLang="zh-CN" dirty="0" smtClean="0"/>
              <a:t>(infer</a:t>
            </a:r>
            <a:r>
              <a:rPr kumimoji="1" lang="zh-CN" altLang="en-US" dirty="0" smtClean="0"/>
              <a:t> </a:t>
            </a:r>
            <a:r>
              <a:rPr kumimoji="1" lang="en-US" altLang="zh-CN" dirty="0" smtClean="0"/>
              <a:t>parents)</a:t>
            </a:r>
            <a:endParaRPr kumimoji="1" lang="zh-CN" altLang="en-US" dirty="0" smtClean="0"/>
          </a:p>
          <a:p>
            <a:pPr lvl="1"/>
            <a:r>
              <a:rPr kumimoji="1" lang="en-US" altLang="zh-CN" dirty="0" smtClean="0"/>
              <a:t>Random</a:t>
            </a:r>
            <a:r>
              <a:rPr kumimoji="1" lang="zh-CN" altLang="en-US" dirty="0" smtClean="0"/>
              <a:t> </a:t>
            </a:r>
            <a:r>
              <a:rPr kumimoji="1" lang="en-US" altLang="zh-CN" dirty="0" smtClean="0"/>
              <a:t>sampling</a:t>
            </a:r>
            <a:r>
              <a:rPr kumimoji="1" lang="zh-CN" altLang="en-US" dirty="0" smtClean="0"/>
              <a:t> </a:t>
            </a:r>
            <a:r>
              <a:rPr kumimoji="1" lang="en-US" altLang="zh-CN" dirty="0" smtClean="0"/>
              <a:t>leads</a:t>
            </a:r>
            <a:r>
              <a:rPr kumimoji="1" lang="zh-CN" altLang="en-US" dirty="0" smtClean="0"/>
              <a:t> </a:t>
            </a:r>
            <a:r>
              <a:rPr kumimoji="1" lang="en-US" altLang="zh-CN" dirty="0" smtClean="0"/>
              <a:t>to</a:t>
            </a:r>
            <a:r>
              <a:rPr kumimoji="1" lang="zh-CN" altLang="en-US" dirty="0" smtClean="0"/>
              <a:t> </a:t>
            </a:r>
            <a:r>
              <a:rPr kumimoji="1" lang="en-US" altLang="zh-CN" dirty="0" smtClean="0"/>
              <a:t>high</a:t>
            </a:r>
            <a:r>
              <a:rPr kumimoji="1" lang="zh-CN" altLang="en-US" dirty="0" smtClean="0"/>
              <a:t> </a:t>
            </a:r>
            <a:r>
              <a:rPr kumimoji="1" lang="en-US" altLang="zh-CN" dirty="0" smtClean="0"/>
              <a:t>validation</a:t>
            </a:r>
            <a:r>
              <a:rPr kumimoji="1" lang="zh-CN" altLang="en-US" dirty="0" smtClean="0"/>
              <a:t> </a:t>
            </a:r>
            <a:r>
              <a:rPr kumimoji="1" lang="en-US" altLang="zh-CN" dirty="0" smtClean="0"/>
              <a:t>PCC,</a:t>
            </a:r>
            <a:r>
              <a:rPr kumimoji="1" lang="zh-CN" altLang="en-US" dirty="0" smtClean="0"/>
              <a:t> </a:t>
            </a:r>
            <a:r>
              <a:rPr kumimoji="1" lang="en-US" altLang="zh-CN" dirty="0" smtClean="0"/>
              <a:t>but</a:t>
            </a:r>
            <a:r>
              <a:rPr kumimoji="1" lang="zh-CN" altLang="en-US" dirty="0" smtClean="0"/>
              <a:t> </a:t>
            </a:r>
            <a:r>
              <a:rPr kumimoji="1" lang="en-US" altLang="zh-CN" dirty="0" smtClean="0"/>
              <a:t>fails</a:t>
            </a:r>
            <a:r>
              <a:rPr kumimoji="1" lang="zh-CN" altLang="en-US" dirty="0" smtClean="0"/>
              <a:t> </a:t>
            </a:r>
            <a:r>
              <a:rPr kumimoji="1" lang="en-US" altLang="zh-CN" dirty="0" smtClean="0"/>
              <a:t>to</a:t>
            </a:r>
            <a:r>
              <a:rPr kumimoji="1" lang="zh-CN" altLang="en-US" dirty="0" smtClean="0"/>
              <a:t> </a:t>
            </a:r>
            <a:r>
              <a:rPr kumimoji="1" lang="en-US" altLang="zh-CN" dirty="0" smtClean="0"/>
              <a:t>predict</a:t>
            </a:r>
            <a:r>
              <a:rPr kumimoji="1" lang="zh-CN" altLang="en-US" dirty="0" smtClean="0"/>
              <a:t> </a:t>
            </a:r>
            <a:r>
              <a:rPr kumimoji="1" lang="en-US" altLang="zh-CN" dirty="0" smtClean="0"/>
              <a:t>on</a:t>
            </a:r>
            <a:r>
              <a:rPr kumimoji="1" lang="zh-CN" altLang="en-US" dirty="0" smtClean="0"/>
              <a:t> </a:t>
            </a:r>
            <a:r>
              <a:rPr kumimoji="1" lang="en-US" altLang="zh-CN" dirty="0" smtClean="0"/>
              <a:t>samples</a:t>
            </a:r>
            <a:r>
              <a:rPr kumimoji="1" lang="zh-CN" altLang="en-US" dirty="0" smtClean="0"/>
              <a:t> </a:t>
            </a:r>
            <a:r>
              <a:rPr kumimoji="1" lang="en-US" altLang="zh-CN" dirty="0" smtClean="0"/>
              <a:t>distantly</a:t>
            </a:r>
            <a:r>
              <a:rPr kumimoji="1" lang="zh-CN" altLang="en-US" dirty="0" smtClean="0"/>
              <a:t> </a:t>
            </a:r>
            <a:r>
              <a:rPr kumimoji="1" lang="en-US" altLang="zh-CN" dirty="0" smtClean="0"/>
              <a:t>related</a:t>
            </a:r>
            <a:r>
              <a:rPr kumimoji="1" lang="zh-CN" altLang="en-US" dirty="0" smtClean="0"/>
              <a:t> </a:t>
            </a:r>
            <a:r>
              <a:rPr kumimoji="1" lang="en-US" altLang="zh-CN" dirty="0" smtClean="0"/>
              <a:t>to</a:t>
            </a:r>
            <a:r>
              <a:rPr kumimoji="1" lang="zh-CN" altLang="en-US" dirty="0" smtClean="0"/>
              <a:t> </a:t>
            </a:r>
            <a:r>
              <a:rPr kumimoji="1" lang="en-US" altLang="zh-CN" dirty="0" smtClean="0"/>
              <a:t>training</a:t>
            </a:r>
            <a:r>
              <a:rPr kumimoji="1" lang="zh-CN" altLang="en-US" dirty="0" smtClean="0"/>
              <a:t> </a:t>
            </a:r>
            <a:r>
              <a:rPr kumimoji="1" lang="en-US" altLang="zh-CN" dirty="0" smtClean="0"/>
              <a:t>set.</a:t>
            </a:r>
            <a:endParaRPr kumimoji="1" lang="zh-CN" altLang="en-US" dirty="0" smtClean="0"/>
          </a:p>
          <a:p>
            <a:pPr lvl="1"/>
            <a:endParaRPr kumimoji="1" lang="zh-CN" altLang="en-US" dirty="0"/>
          </a:p>
        </p:txBody>
      </p:sp>
    </p:spTree>
    <p:extLst>
      <p:ext uri="{BB962C8B-B14F-4D97-AF65-F5344CB8AC3E}">
        <p14:creationId xmlns:p14="http://schemas.microsoft.com/office/powerpoint/2010/main" val="537457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7451" y="0"/>
            <a:ext cx="11118273" cy="1338984"/>
          </a:xfrm>
        </p:spPr>
        <p:txBody>
          <a:bodyPr/>
          <a:lstStyle/>
          <a:p>
            <a:r>
              <a:rPr kumimoji="1" lang="en-US" altLang="zh-CN" dirty="0" smtClean="0"/>
              <a:t>Large</a:t>
            </a:r>
            <a:r>
              <a:rPr kumimoji="1" lang="zh-CN" altLang="en-US" dirty="0" smtClean="0"/>
              <a:t> </a:t>
            </a:r>
            <a:r>
              <a:rPr kumimoji="1" lang="en-US" altLang="zh-CN" dirty="0" smtClean="0"/>
              <a:t>scale</a:t>
            </a:r>
            <a:r>
              <a:rPr kumimoji="1" lang="zh-CN" altLang="en-US" dirty="0" smtClean="0"/>
              <a:t> </a:t>
            </a:r>
            <a:r>
              <a:rPr kumimoji="1" lang="en-US" altLang="zh-CN" dirty="0" smtClean="0"/>
              <a:t>test</a:t>
            </a:r>
            <a:r>
              <a:rPr kumimoji="1" lang="zh-CN" altLang="en-US" dirty="0" smtClean="0"/>
              <a:t> </a:t>
            </a:r>
            <a:r>
              <a:rPr kumimoji="1" lang="en-US" altLang="zh-CN" dirty="0" smtClean="0"/>
              <a:t>simulation</a:t>
            </a:r>
            <a:r>
              <a:rPr kumimoji="1" lang="zh-CN" altLang="en-US" dirty="0" smtClean="0"/>
              <a:t> </a:t>
            </a:r>
            <a:r>
              <a:rPr kumimoji="1" lang="en-US" altLang="zh-CN" dirty="0" smtClean="0"/>
              <a:t>reveals</a:t>
            </a:r>
            <a:r>
              <a:rPr kumimoji="1" lang="zh-CN" altLang="en-US" dirty="0" smtClean="0"/>
              <a:t> </a:t>
            </a:r>
            <a:r>
              <a:rPr kumimoji="1" lang="en-US" altLang="zh-CN" dirty="0" smtClean="0"/>
              <a:t>relationship</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451" y="1204027"/>
            <a:ext cx="5683047" cy="2036757"/>
          </a:xfrm>
          <a:prstGeom prst="rect">
            <a:avLst/>
          </a:prstGeom>
        </p:spPr>
      </p:pic>
      <p:sp>
        <p:nvSpPr>
          <p:cNvPr id="6" name="文本框 5"/>
          <p:cNvSpPr txBox="1"/>
          <p:nvPr/>
        </p:nvSpPr>
        <p:spPr>
          <a:xfrm>
            <a:off x="1804818" y="3240783"/>
            <a:ext cx="3099566" cy="369332"/>
          </a:xfrm>
          <a:prstGeom prst="rect">
            <a:avLst/>
          </a:prstGeom>
          <a:noFill/>
        </p:spPr>
        <p:txBody>
          <a:bodyPr wrap="none" rtlCol="0">
            <a:spAutoFit/>
          </a:bodyPr>
          <a:lstStyle/>
          <a:p>
            <a:r>
              <a:rPr kumimoji="1" lang="en-US" altLang="zh-CN" dirty="0" smtClean="0"/>
              <a:t>Split</a:t>
            </a:r>
            <a:r>
              <a:rPr kumimoji="1" lang="zh-CN" altLang="en-US" dirty="0" smtClean="0"/>
              <a:t> </a:t>
            </a:r>
            <a:r>
              <a:rPr kumimoji="1" lang="en-US" altLang="zh-CN" dirty="0" smtClean="0"/>
              <a:t>dataset</a:t>
            </a:r>
            <a:r>
              <a:rPr kumimoji="1" lang="zh-CN" altLang="en-US" dirty="0" smtClean="0"/>
              <a:t> </a:t>
            </a:r>
            <a:r>
              <a:rPr kumimoji="1" lang="en-US" altLang="zh-CN" dirty="0" smtClean="0"/>
              <a:t>by</a:t>
            </a:r>
            <a:r>
              <a:rPr kumimoji="1" lang="zh-CN" altLang="en-US" dirty="0" smtClean="0"/>
              <a:t> </a:t>
            </a:r>
            <a:r>
              <a:rPr kumimoji="1" lang="en-US" altLang="zh-CN" dirty="0"/>
              <a:t>c</a:t>
            </a:r>
            <a:r>
              <a:rPr kumimoji="1" lang="en-US" altLang="zh-CN" dirty="0" smtClean="0"/>
              <a:t>ross</a:t>
            </a:r>
            <a:r>
              <a:rPr kumimoji="1" lang="zh-CN" altLang="en-US" dirty="0" smtClean="0"/>
              <a:t> </a:t>
            </a:r>
            <a:r>
              <a:rPr kumimoji="1" lang="en-US" altLang="zh-CN" dirty="0" smtClean="0"/>
              <a:t>sampling</a:t>
            </a:r>
            <a:r>
              <a:rPr kumimoji="1" lang="zh-CN" altLang="en-US" dirty="0" smtClean="0"/>
              <a:t> </a:t>
            </a:r>
            <a:endParaRPr kumimoji="1" lang="zh-CN" altLang="en-US"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4955" y="887038"/>
            <a:ext cx="2990769" cy="5446155"/>
          </a:xfrm>
          <a:prstGeom prst="rect">
            <a:avLst/>
          </a:prstGeom>
        </p:spPr>
      </p:pic>
      <p:sp>
        <p:nvSpPr>
          <p:cNvPr id="8" name="文本框 7"/>
          <p:cNvSpPr txBox="1"/>
          <p:nvPr/>
        </p:nvSpPr>
        <p:spPr>
          <a:xfrm>
            <a:off x="9019310" y="6333193"/>
            <a:ext cx="2933752" cy="369332"/>
          </a:xfrm>
          <a:prstGeom prst="rect">
            <a:avLst/>
          </a:prstGeom>
          <a:noFill/>
        </p:spPr>
        <p:txBody>
          <a:bodyPr wrap="none" rtlCol="0">
            <a:spAutoFit/>
          </a:bodyPr>
          <a:lstStyle/>
          <a:p>
            <a:r>
              <a:rPr kumimoji="1" lang="en-US" altLang="zh-CN" dirty="0" smtClean="0"/>
              <a:t>Each</a:t>
            </a:r>
            <a:r>
              <a:rPr kumimoji="1" lang="zh-CN" altLang="en-US" dirty="0" smtClean="0"/>
              <a:t> </a:t>
            </a:r>
            <a:r>
              <a:rPr kumimoji="1" lang="en-US" altLang="zh-CN" dirty="0" smtClean="0"/>
              <a:t>round’s</a:t>
            </a:r>
            <a:r>
              <a:rPr kumimoji="1" lang="zh-CN" altLang="en-US" dirty="0" smtClean="0"/>
              <a:t> </a:t>
            </a:r>
            <a:r>
              <a:rPr kumimoji="1" lang="en-US" altLang="zh-CN" dirty="0" smtClean="0"/>
              <a:t>PCC</a:t>
            </a:r>
            <a:r>
              <a:rPr kumimoji="1" lang="zh-CN" altLang="en-US" dirty="0" smtClean="0"/>
              <a:t> </a:t>
            </a:r>
            <a:r>
              <a:rPr kumimoji="1" lang="en-US" altLang="zh-CN" dirty="0" smtClean="0"/>
              <a:t>distribution</a:t>
            </a:r>
            <a:endParaRPr kumimoji="1" lang="zh-CN" altLang="en-US" dirty="0"/>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247" y="3513544"/>
            <a:ext cx="6517399" cy="3344455"/>
          </a:xfrm>
          <a:prstGeom prst="rect">
            <a:avLst/>
          </a:prstGeom>
        </p:spPr>
      </p:pic>
    </p:spTree>
    <p:extLst>
      <p:ext uri="{BB962C8B-B14F-4D97-AF65-F5344CB8AC3E}">
        <p14:creationId xmlns:p14="http://schemas.microsoft.com/office/powerpoint/2010/main" val="1255017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154" y="-175932"/>
            <a:ext cx="10515600" cy="1325563"/>
          </a:xfrm>
        </p:spPr>
        <p:txBody>
          <a:bodyPr/>
          <a:lstStyle/>
          <a:p>
            <a:r>
              <a:rPr kumimoji="1" lang="en-US" altLang="zh-CN" dirty="0" smtClean="0"/>
              <a:t>Mixed-Ridge</a:t>
            </a:r>
            <a:r>
              <a:rPr kumimoji="1" lang="zh-CN" altLang="en-US" dirty="0" smtClean="0"/>
              <a:t> </a:t>
            </a:r>
            <a:r>
              <a:rPr kumimoji="1" lang="en-US" altLang="zh-CN" dirty="0" smtClean="0"/>
              <a:t>Model</a:t>
            </a:r>
            <a:endParaRPr kumimoji="1" lang="zh-CN" altLang="en-US" dirty="0"/>
          </a:p>
        </p:txBody>
      </p:sp>
      <p:sp>
        <p:nvSpPr>
          <p:cNvPr id="3" name="幻灯片编号占位符 2"/>
          <p:cNvSpPr>
            <a:spLocks noGrp="1"/>
          </p:cNvSpPr>
          <p:nvPr>
            <p:ph type="sldNum" sz="quarter" idx="12"/>
          </p:nvPr>
        </p:nvSpPr>
        <p:spPr/>
        <p:txBody>
          <a:bodyPr/>
          <a:lstStyle/>
          <a:p>
            <a:fld id="{4BE502F4-4803-3441-A539-4361BBF020EF}" type="slidenum">
              <a:rPr kumimoji="1" lang="zh-CN" altLang="en-US" smtClean="0"/>
              <a:t>8</a:t>
            </a:fld>
            <a:endParaRPr kumimoji="1" lang="zh-CN" altLang="en-US"/>
          </a:p>
        </p:txBody>
      </p:sp>
      <mc:AlternateContent xmlns:mc="http://schemas.openxmlformats.org/markup-compatibility/2006">
        <mc:Choice xmlns:a14="http://schemas.microsoft.com/office/drawing/2010/main" Requires="a14">
          <p:sp>
            <p:nvSpPr>
              <p:cNvPr id="8" name="文本框 7"/>
              <p:cNvSpPr txBox="1"/>
              <p:nvPr/>
            </p:nvSpPr>
            <p:spPr>
              <a:xfrm>
                <a:off x="718264" y="3491924"/>
                <a:ext cx="8370317" cy="3046988"/>
              </a:xfrm>
              <a:prstGeom prst="rect">
                <a:avLst/>
              </a:prstGeom>
              <a:noFill/>
            </p:spPr>
            <p:txBody>
              <a:bodyPr wrap="square" rtlCol="0">
                <a:spAutoFit/>
              </a:bodyPr>
              <a:lstStyle/>
              <a:p>
                <a:pPr marL="285750" indent="-285750">
                  <a:buFont typeface="Arial" charset="0"/>
                  <a:buChar char="•"/>
                </a:pPr>
                <a:r>
                  <a:rPr kumimoji="1" lang="en-US" altLang="zh-CN" sz="2400" dirty="0" smtClean="0"/>
                  <a:t>Advantages</a:t>
                </a:r>
                <a:r>
                  <a:rPr kumimoji="1" lang="en-US" altLang="zh-CN" sz="2400" dirty="0"/>
                  <a:t>:</a:t>
                </a:r>
                <a:endParaRPr kumimoji="1" lang="zh-CN" altLang="en-US" sz="2400" dirty="0" smtClean="0"/>
              </a:p>
              <a:p>
                <a:pPr marL="285750" indent="-285750">
                  <a:buFont typeface="Arial" charset="0"/>
                  <a:buChar char="•"/>
                </a:pPr>
                <a:r>
                  <a:rPr kumimoji="1" lang="en-US" altLang="zh-CN" sz="2400" dirty="0" smtClean="0"/>
                  <a:t>Using</a:t>
                </a:r>
                <a:r>
                  <a:rPr kumimoji="1" lang="zh-CN" altLang="en-US" sz="2400" dirty="0" smtClean="0"/>
                  <a:t> </a:t>
                </a:r>
                <a:r>
                  <a:rPr kumimoji="1" lang="en-US" altLang="zh-CN" sz="2400" dirty="0" smtClean="0"/>
                  <a:t>linear</a:t>
                </a:r>
                <a:r>
                  <a:rPr kumimoji="1" lang="zh-CN" altLang="en-US" sz="2400" dirty="0" smtClean="0"/>
                  <a:t> </a:t>
                </a:r>
                <a:r>
                  <a:rPr kumimoji="1" lang="en-US" altLang="zh-CN" sz="2400" dirty="0" smtClean="0"/>
                  <a:t>model</a:t>
                </a:r>
                <a:r>
                  <a:rPr kumimoji="1" lang="zh-CN" altLang="en-US" sz="2400" dirty="0" smtClean="0"/>
                  <a:t> </a:t>
                </a:r>
                <a:r>
                  <a:rPr kumimoji="1" lang="en-US" altLang="zh-CN" sz="2400" dirty="0" smtClean="0"/>
                  <a:t>to</a:t>
                </a:r>
                <a:r>
                  <a:rPr kumimoji="1" lang="zh-CN" altLang="en-US" sz="2400" dirty="0" smtClean="0"/>
                  <a:t> </a:t>
                </a:r>
                <a:r>
                  <a:rPr kumimoji="1" lang="en-US" altLang="zh-CN" sz="2400" dirty="0" smtClean="0"/>
                  <a:t>consider</a:t>
                </a:r>
                <a:r>
                  <a:rPr kumimoji="1" lang="zh-CN" altLang="en-US" sz="2400" dirty="0" smtClean="0"/>
                  <a:t> </a:t>
                </a:r>
                <a:r>
                  <a:rPr kumimoji="1" lang="en-US" altLang="zh-CN" sz="2400" dirty="0" smtClean="0"/>
                  <a:t>different</a:t>
                </a:r>
                <a:r>
                  <a:rPr kumimoji="1" lang="zh-CN" altLang="en-US" sz="2400" dirty="0" smtClean="0"/>
                  <a:t> </a:t>
                </a:r>
                <a:r>
                  <a:rPr kumimoji="1" lang="en-US" altLang="zh-CN" sz="2400" dirty="0" smtClean="0"/>
                  <a:t>parts</a:t>
                </a:r>
                <a:r>
                  <a:rPr kumimoji="1" lang="zh-CN" altLang="en-US" sz="2400" dirty="0" smtClean="0"/>
                  <a:t> </a:t>
                </a:r>
                <a:r>
                  <a:rPr kumimoji="1" lang="en-US" altLang="zh-CN" sz="2400" b="1" dirty="0" smtClean="0"/>
                  <a:t>jointly</a:t>
                </a:r>
                <a:r>
                  <a:rPr kumimoji="1" lang="en-US" altLang="zh-CN" sz="2400" dirty="0" smtClean="0"/>
                  <a:t>.</a:t>
                </a:r>
                <a:endParaRPr kumimoji="1" lang="zh-CN" altLang="en-US" sz="2400" dirty="0" smtClean="0"/>
              </a:p>
              <a:p>
                <a:pPr marL="285750" indent="-285750">
                  <a:buFont typeface="Arial" charset="0"/>
                  <a:buChar char="•"/>
                </a:pPr>
                <a:r>
                  <a:rPr kumimoji="1" lang="en-US" altLang="zh-CN" sz="2400" dirty="0" smtClean="0"/>
                  <a:t>Training</a:t>
                </a:r>
                <a:r>
                  <a:rPr kumimoji="1" lang="zh-CN" altLang="en-US" sz="2400" dirty="0" smtClean="0"/>
                  <a:t> </a:t>
                </a:r>
                <a:r>
                  <a:rPr kumimoji="1" lang="en-US" altLang="zh-CN" sz="2400" dirty="0"/>
                  <a:t>b</a:t>
                </a:r>
                <a:r>
                  <a:rPr kumimoji="1" lang="en-US" altLang="zh-CN" sz="2400" dirty="0" smtClean="0"/>
                  <a:t>y </a:t>
                </a:r>
                <a:r>
                  <a:rPr kumimoji="1" lang="en-US" altLang="zh-CN" sz="2400" dirty="0" smtClean="0"/>
                  <a:t>optimizing </a:t>
                </a:r>
                <a14:m>
                  <m:oMath xmlns:m="http://schemas.openxmlformats.org/officeDocument/2006/math">
                    <m:r>
                      <a:rPr kumimoji="1" lang="en-US" altLang="zh-CN" sz="2400" i="1" smtClean="0">
                        <a:latin typeface="Cambria Math" charset="0"/>
                        <a:ea typeface="Cambria Math" charset="0"/>
                        <a:cs typeface="Cambria Math" charset="0"/>
                      </a:rPr>
                      <m:t>𝛽</m:t>
                    </m:r>
                  </m:oMath>
                </a14:m>
                <a:r>
                  <a:rPr kumimoji="1" lang="en-US" altLang="zh-CN" sz="2400" dirty="0" smtClean="0"/>
                  <a:t> and </a:t>
                </a:r>
                <a14:m>
                  <m:oMath xmlns:m="http://schemas.openxmlformats.org/officeDocument/2006/math">
                    <m:r>
                      <a:rPr kumimoji="1" lang="en-US" altLang="zh-CN" sz="2400" i="1" smtClean="0">
                        <a:latin typeface="Cambria Math" charset="0"/>
                        <a:ea typeface="Cambria Math" charset="0"/>
                        <a:cs typeface="Cambria Math" charset="0"/>
                      </a:rPr>
                      <m:t>𝛾</m:t>
                    </m:r>
                  </m:oMath>
                </a14:m>
                <a:r>
                  <a:rPr kumimoji="1" lang="zh-CN" altLang="en-US" sz="2400" dirty="0" smtClean="0"/>
                  <a:t> </a:t>
                </a:r>
                <a:r>
                  <a:rPr kumimoji="1" lang="en-US" altLang="zh-CN" sz="2400" dirty="0" smtClean="0"/>
                  <a:t>by</a:t>
                </a:r>
                <a:r>
                  <a:rPr kumimoji="1" lang="zh-CN" altLang="en-US" sz="2400" dirty="0" smtClean="0"/>
                  <a:t> </a:t>
                </a:r>
                <a:r>
                  <a:rPr kumimoji="1" lang="en-US" altLang="zh-CN" sz="2400" dirty="0" smtClean="0"/>
                  <a:t>gradient</a:t>
                </a:r>
                <a:r>
                  <a:rPr kumimoji="1" lang="zh-CN" altLang="en-US" sz="2400" dirty="0" smtClean="0"/>
                  <a:t> </a:t>
                </a:r>
                <a:r>
                  <a:rPr kumimoji="1" lang="en-US" altLang="zh-CN" sz="2400" dirty="0" smtClean="0"/>
                  <a:t>descent</a:t>
                </a:r>
                <a:endParaRPr kumimoji="1" lang="en-US" altLang="zh-CN" sz="2400" dirty="0" smtClean="0"/>
              </a:p>
              <a:p>
                <a:pPr marL="285750" indent="-285750">
                  <a:buFont typeface="Arial" charset="0"/>
                  <a:buChar char="•"/>
                </a:pPr>
                <a:r>
                  <a:rPr kumimoji="1" lang="en-US" altLang="zh-CN" sz="2400" dirty="0" smtClean="0"/>
                  <a:t>Generate </a:t>
                </a:r>
                <a14:m>
                  <m:oMath xmlns:m="http://schemas.openxmlformats.org/officeDocument/2006/math">
                    <m:sSub>
                      <m:sSubPr>
                        <m:ctrlPr>
                          <a:rPr kumimoji="1" lang="en-US" altLang="zh-CN" sz="2400" i="1" smtClean="0">
                            <a:latin typeface="Cambria Math" charset="0"/>
                            <a:ea typeface="Cambria Math" charset="0"/>
                            <a:cs typeface="Cambria Math" charset="0"/>
                          </a:rPr>
                        </m:ctrlPr>
                      </m:sSubPr>
                      <m:e>
                        <m:r>
                          <m:rPr>
                            <m:sty m:val="p"/>
                          </m:rPr>
                          <a:rPr kumimoji="1" lang="el-GR" altLang="zh-CN" sz="2400" i="1" smtClean="0">
                            <a:latin typeface="Cambria Math" charset="0"/>
                            <a:ea typeface="Cambria Math" charset="0"/>
                            <a:cs typeface="Cambria Math" charset="0"/>
                          </a:rPr>
                          <m:t>Λ</m:t>
                        </m:r>
                      </m:e>
                      <m:sub>
                        <m:r>
                          <a:rPr kumimoji="1" lang="en-US" altLang="zh-CN" sz="2400" b="0" i="1" smtClean="0">
                            <a:latin typeface="Cambria Math" charset="0"/>
                            <a:ea typeface="Cambria Math" charset="0"/>
                            <a:cs typeface="Cambria Math" charset="0"/>
                          </a:rPr>
                          <m:t>1</m:t>
                        </m:r>
                      </m:sub>
                    </m:sSub>
                  </m:oMath>
                </a14:m>
                <a:r>
                  <a:rPr kumimoji="1" lang="en-US" altLang="zh-CN" sz="2400" dirty="0" smtClean="0"/>
                  <a:t> </a:t>
                </a:r>
                <a:r>
                  <a:rPr kumimoji="1" lang="en-US" altLang="zh-CN" sz="2400" dirty="0" smtClean="0"/>
                  <a:t>quickly</a:t>
                </a:r>
                <a:r>
                  <a:rPr kumimoji="1" lang="zh-CN" altLang="en-US" sz="2400" dirty="0" smtClean="0"/>
                  <a:t> </a:t>
                </a:r>
                <a:r>
                  <a:rPr kumimoji="1" lang="en-US" altLang="zh-CN" sz="2400" dirty="0" smtClean="0"/>
                  <a:t>by</a:t>
                </a:r>
                <a:r>
                  <a:rPr kumimoji="1" lang="zh-CN" altLang="en-US" sz="2400" dirty="0" smtClean="0"/>
                  <a:t> </a:t>
                </a:r>
                <a:r>
                  <a:rPr kumimoji="1" lang="en-US" altLang="zh-CN" sz="2400" dirty="0" smtClean="0"/>
                  <a:t>SVD, </a:t>
                </a:r>
                <a:r>
                  <a:rPr kumimoji="1" lang="en-US" altLang="zh-CN" sz="2400" dirty="0" smtClean="0"/>
                  <a:t>so we can use more SNPs</a:t>
                </a:r>
              </a:p>
              <a:p>
                <a:pPr marL="285750" indent="-285750">
                  <a:buFont typeface="Arial" charset="0"/>
                  <a:buChar char="•"/>
                </a:pPr>
                <a:r>
                  <a:rPr kumimoji="1" lang="en-US" altLang="zh-CN" sz="2400" dirty="0" smtClean="0"/>
                  <a:t>Use L2 </a:t>
                </a:r>
                <a:r>
                  <a:rPr kumimoji="1" lang="en-US" altLang="zh-CN" sz="2400" b="1" dirty="0" smtClean="0"/>
                  <a:t>regularization</a:t>
                </a:r>
                <a:r>
                  <a:rPr kumimoji="1" lang="en-US" altLang="zh-CN" sz="2400" dirty="0" smtClean="0"/>
                  <a:t> </a:t>
                </a:r>
              </a:p>
              <a:p>
                <a:pPr marL="742950" lvl="1" indent="-285750">
                  <a:buFont typeface="Arial" charset="0"/>
                  <a:buChar char="•"/>
                </a:pPr>
                <a:r>
                  <a:rPr kumimoji="1" lang="en-US" altLang="zh-CN" sz="2400" dirty="0" smtClean="0"/>
                  <a:t>reduce </a:t>
                </a:r>
                <a:r>
                  <a:rPr kumimoji="1" lang="en-US" altLang="zh-CN" sz="2400" dirty="0" err="1" smtClean="0"/>
                  <a:t>colinearity</a:t>
                </a:r>
                <a:endParaRPr kumimoji="1" lang="en-US" altLang="zh-CN" sz="2400" dirty="0" smtClean="0"/>
              </a:p>
              <a:p>
                <a:pPr marL="742950" lvl="1" indent="-285750">
                  <a:buFont typeface="Arial" charset="0"/>
                  <a:buChar char="•"/>
                </a:pPr>
                <a:r>
                  <a:rPr kumimoji="1" lang="en-US" altLang="zh-CN" sz="2400" dirty="0" smtClean="0"/>
                  <a:t>regularize parameters to achieve good results</a:t>
                </a:r>
              </a:p>
              <a:p>
                <a:pPr marL="285750" indent="-285750">
                  <a:buFont typeface="Arial" charset="0"/>
                  <a:buChar char="•"/>
                </a:pPr>
                <a:r>
                  <a:rPr kumimoji="1" lang="en-US" altLang="zh-CN" sz="2400" dirty="0" smtClean="0"/>
                  <a:t>Use </a:t>
                </a:r>
                <a:r>
                  <a:rPr kumimoji="1" lang="en-US" altLang="zh-CN" sz="2400" b="1" dirty="0" smtClean="0"/>
                  <a:t>Fast-CV</a:t>
                </a:r>
                <a:r>
                  <a:rPr kumimoji="1" lang="en-US" altLang="zh-CN" sz="2400" dirty="0" smtClean="0"/>
                  <a:t> algorithm to select </a:t>
                </a:r>
                <a:r>
                  <a:rPr kumimoji="1" lang="en-US" altLang="zh-CN" sz="2400" dirty="0" smtClean="0"/>
                  <a:t>feature</a:t>
                </a:r>
                <a:endParaRPr kumimoji="1" lang="zh-CN" altLang="en-US" sz="2400" dirty="0"/>
              </a:p>
            </p:txBody>
          </p:sp>
        </mc:Choice>
        <mc:Fallback>
          <p:sp>
            <p:nvSpPr>
              <p:cNvPr id="8" name="文本框 7"/>
              <p:cNvSpPr txBox="1">
                <a:spLocks noRot="1" noChangeAspect="1" noMove="1" noResize="1" noEditPoints="1" noAdjustHandles="1" noChangeArrowheads="1" noChangeShapeType="1" noTextEdit="1"/>
              </p:cNvSpPr>
              <p:nvPr/>
            </p:nvSpPr>
            <p:spPr>
              <a:xfrm>
                <a:off x="718264" y="3491924"/>
                <a:ext cx="8370317" cy="3046988"/>
              </a:xfrm>
              <a:prstGeom prst="rect">
                <a:avLst/>
              </a:prstGeom>
              <a:blipFill rotWithShape="0">
                <a:blip r:embed="rId3"/>
                <a:stretch>
                  <a:fillRect l="-1020" t="-1600" b="-3600"/>
                </a:stretch>
              </a:blipFill>
            </p:spPr>
            <p:txBody>
              <a:bodyPr/>
              <a:lstStyle/>
              <a:p>
                <a:r>
                  <a:rPr lang="zh-CN" altLang="en-US">
                    <a:noFill/>
                  </a:rPr>
                  <a:t> </a:t>
                </a:r>
              </a:p>
            </p:txBody>
          </p:sp>
        </mc:Fallback>
      </mc:AlternateContent>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409" y="924817"/>
            <a:ext cx="5447027" cy="1282501"/>
          </a:xfrm>
          <a:prstGeom prst="rect">
            <a:avLst/>
          </a:prstGeom>
        </p:spPr>
      </p:pic>
      <p:sp>
        <p:nvSpPr>
          <p:cNvPr id="10" name="矩形 9"/>
          <p:cNvSpPr/>
          <p:nvPr/>
        </p:nvSpPr>
        <p:spPr>
          <a:xfrm>
            <a:off x="718264" y="1948420"/>
            <a:ext cx="9547953" cy="1015663"/>
          </a:xfrm>
          <a:prstGeom prst="rect">
            <a:avLst/>
          </a:prstGeom>
        </p:spPr>
        <p:txBody>
          <a:bodyPr wrap="square">
            <a:spAutoFit/>
          </a:bodyPr>
          <a:lstStyle/>
          <a:p>
            <a:r>
              <a:rPr lang="en-US" altLang="zh-CN" sz="3200" dirty="0" smtClean="0"/>
              <a:t>Two parts:</a:t>
            </a:r>
            <a:r>
              <a:rPr lang="zh-CN" altLang="en-US" sz="2800" dirty="0"/>
              <a:t> </a:t>
            </a:r>
            <a:r>
              <a:rPr lang="en-US" altLang="zh-CN" sz="2800" dirty="0" smtClean="0"/>
              <a:t>based</a:t>
            </a:r>
            <a:r>
              <a:rPr lang="zh-CN" altLang="en-US" sz="2800" dirty="0" smtClean="0"/>
              <a:t> </a:t>
            </a:r>
            <a:r>
              <a:rPr lang="en-US" altLang="zh-CN" sz="2800" dirty="0"/>
              <a:t>on</a:t>
            </a:r>
            <a:r>
              <a:rPr lang="zh-CN" altLang="en-US" sz="2800" dirty="0"/>
              <a:t> </a:t>
            </a:r>
            <a:r>
              <a:rPr lang="en-US" altLang="zh-CN" sz="2800" dirty="0"/>
              <a:t>genetic</a:t>
            </a:r>
            <a:r>
              <a:rPr lang="zh-CN" altLang="en-US" sz="2800" dirty="0"/>
              <a:t> </a:t>
            </a:r>
            <a:r>
              <a:rPr lang="en-US" altLang="zh-CN" sz="2800" dirty="0"/>
              <a:t>similarity</a:t>
            </a:r>
            <a:r>
              <a:rPr lang="zh-CN" altLang="en-US" sz="2800" dirty="0"/>
              <a:t> </a:t>
            </a:r>
            <a:r>
              <a:rPr lang="en-US" altLang="zh-CN" sz="2800" dirty="0"/>
              <a:t>to</a:t>
            </a:r>
            <a:r>
              <a:rPr lang="zh-CN" altLang="en-US" sz="2800" dirty="0"/>
              <a:t> </a:t>
            </a:r>
            <a:r>
              <a:rPr lang="en-US" altLang="zh-CN" sz="2800" dirty="0"/>
              <a:t>predict</a:t>
            </a:r>
            <a:r>
              <a:rPr lang="zh-CN" altLang="en-US" sz="2800" dirty="0"/>
              <a:t> </a:t>
            </a:r>
            <a:r>
              <a:rPr lang="en-US" altLang="zh-CN" sz="2800" dirty="0" smtClean="0"/>
              <a:t>traits</a:t>
            </a:r>
            <a:r>
              <a:rPr lang="zh-CN" altLang="en-US" sz="2800" dirty="0" smtClean="0"/>
              <a:t> </a:t>
            </a:r>
            <a:r>
              <a:rPr lang="en-US" altLang="zh-CN" sz="2800" dirty="0" smtClean="0"/>
              <a:t>and</a:t>
            </a:r>
            <a:r>
              <a:rPr lang="zh-CN" altLang="en-US" sz="2800" dirty="0" smtClean="0"/>
              <a:t> </a:t>
            </a:r>
            <a:r>
              <a:rPr lang="en-US" altLang="zh-CN" sz="2800" dirty="0"/>
              <a:t>b</a:t>
            </a:r>
            <a:r>
              <a:rPr lang="en-US" altLang="zh-CN" sz="2800" dirty="0" smtClean="0"/>
              <a:t>ased</a:t>
            </a:r>
            <a:r>
              <a:rPr lang="zh-CN" altLang="en-US" sz="2800" dirty="0" smtClean="0"/>
              <a:t> </a:t>
            </a:r>
            <a:r>
              <a:rPr lang="en-US" altLang="zh-CN" sz="2800" dirty="0"/>
              <a:t>on</a:t>
            </a:r>
            <a:r>
              <a:rPr lang="zh-CN" altLang="en-US" sz="2800" dirty="0"/>
              <a:t> </a:t>
            </a:r>
            <a:r>
              <a:rPr lang="en-US" altLang="zh-CN" sz="2800" dirty="0"/>
              <a:t>traits-correlated</a:t>
            </a:r>
            <a:r>
              <a:rPr lang="zh-CN" altLang="en-US" sz="2800" dirty="0"/>
              <a:t> </a:t>
            </a:r>
            <a:r>
              <a:rPr lang="en-US" altLang="zh-CN" sz="2800" dirty="0" smtClean="0"/>
              <a:t>SNPs(causal</a:t>
            </a:r>
            <a:r>
              <a:rPr lang="zh-CN" altLang="en-US" sz="2800" dirty="0" smtClean="0"/>
              <a:t> </a:t>
            </a:r>
            <a:r>
              <a:rPr lang="en-US" altLang="zh-CN" sz="2800" dirty="0" smtClean="0"/>
              <a:t>SNPs)</a:t>
            </a:r>
            <a:r>
              <a:rPr lang="zh-CN" altLang="en-US" sz="2800" dirty="0" smtClean="0"/>
              <a:t> </a:t>
            </a:r>
            <a:r>
              <a:rPr lang="en-US" altLang="zh-CN" sz="2800" dirty="0"/>
              <a:t>to</a:t>
            </a:r>
            <a:r>
              <a:rPr lang="zh-CN" altLang="en-US" sz="2800" dirty="0"/>
              <a:t> </a:t>
            </a:r>
            <a:r>
              <a:rPr lang="en-US" altLang="zh-CN" sz="2800" dirty="0"/>
              <a:t>predict</a:t>
            </a:r>
            <a:r>
              <a:rPr lang="zh-CN" altLang="en-US" sz="2800" dirty="0"/>
              <a:t> </a:t>
            </a:r>
            <a:r>
              <a:rPr lang="en-US" altLang="zh-CN" sz="2800" dirty="0"/>
              <a:t>traits</a:t>
            </a:r>
            <a:endParaRPr lang="zh-CN" altLang="en-US" sz="2800" dirty="0"/>
          </a:p>
        </p:txBody>
      </p:sp>
    </p:spTree>
    <p:extLst>
      <p:ext uri="{BB962C8B-B14F-4D97-AF65-F5344CB8AC3E}">
        <p14:creationId xmlns:p14="http://schemas.microsoft.com/office/powerpoint/2010/main" val="21097351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2960" y="-107780"/>
            <a:ext cx="10515600" cy="1325563"/>
          </a:xfrm>
        </p:spPr>
        <p:txBody>
          <a:bodyPr/>
          <a:lstStyle/>
          <a:p>
            <a:r>
              <a:rPr kumimoji="1" lang="en-US" altLang="zh-CN" dirty="0" err="1" smtClean="0"/>
              <a:t>FaST</a:t>
            </a:r>
            <a:r>
              <a:rPr kumimoji="1" lang="zh-CN" altLang="en-US" dirty="0" smtClean="0"/>
              <a:t> </a:t>
            </a:r>
            <a:r>
              <a:rPr kumimoji="1" lang="en-US" altLang="zh-CN" dirty="0" smtClean="0"/>
              <a:t>CV: do cross validation quickly</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2711868"/>
            <a:ext cx="4596061" cy="1647190"/>
          </a:xfrm>
        </p:spPr>
      </p:pic>
      <p:sp>
        <p:nvSpPr>
          <p:cNvPr id="6" name="文本框 5"/>
          <p:cNvSpPr txBox="1"/>
          <p:nvPr/>
        </p:nvSpPr>
        <p:spPr>
          <a:xfrm>
            <a:off x="2660671" y="4359058"/>
            <a:ext cx="920637" cy="369332"/>
          </a:xfrm>
          <a:prstGeom prst="rect">
            <a:avLst/>
          </a:prstGeom>
          <a:noFill/>
        </p:spPr>
        <p:txBody>
          <a:bodyPr wrap="none" rtlCol="0">
            <a:spAutoFit/>
          </a:bodyPr>
          <a:lstStyle/>
          <a:p>
            <a:r>
              <a:rPr kumimoji="1" lang="en-US" altLang="zh-CN" dirty="0" smtClean="0"/>
              <a:t>random</a:t>
            </a:r>
            <a:endParaRPr kumimoji="1" lang="zh-CN" altLang="en-US" dirty="0"/>
          </a:p>
        </p:txBody>
      </p:sp>
      <p:sp>
        <p:nvSpPr>
          <p:cNvPr id="7" name="文本框 6"/>
          <p:cNvSpPr txBox="1"/>
          <p:nvPr/>
        </p:nvSpPr>
        <p:spPr>
          <a:xfrm>
            <a:off x="2414160" y="6418594"/>
            <a:ext cx="1413657" cy="369332"/>
          </a:xfrm>
          <a:prstGeom prst="rect">
            <a:avLst/>
          </a:prstGeom>
          <a:noFill/>
        </p:spPr>
        <p:txBody>
          <a:bodyPr wrap="none" rtlCol="0">
            <a:spAutoFit/>
          </a:bodyPr>
          <a:lstStyle/>
          <a:p>
            <a:r>
              <a:rPr kumimoji="1" lang="en-US" altLang="zh-CN" dirty="0" smtClean="0"/>
              <a:t>Cross</a:t>
            </a:r>
            <a:r>
              <a:rPr kumimoji="1" lang="zh-CN" altLang="en-US" dirty="0" smtClean="0"/>
              <a:t> </a:t>
            </a:r>
            <a:r>
              <a:rPr kumimoji="1" lang="en-US" altLang="zh-CN" dirty="0" smtClean="0"/>
              <a:t>sample</a:t>
            </a:r>
            <a:endParaRPr kumimoji="1" lang="zh-CN" altLang="en-US"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61" y="4710406"/>
            <a:ext cx="4638388" cy="1662360"/>
          </a:xfrm>
          <a:prstGeom prst="rect">
            <a:avLst/>
          </a:prstGeo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9</a:t>
            </a:fld>
            <a:endParaRPr kumimoji="1" lang="zh-CN" altLang="en-US"/>
          </a:p>
        </p:txBody>
      </p:sp>
      <p:sp>
        <p:nvSpPr>
          <p:cNvPr id="5" name="文本框 4"/>
          <p:cNvSpPr txBox="1"/>
          <p:nvPr/>
        </p:nvSpPr>
        <p:spPr>
          <a:xfrm>
            <a:off x="822960" y="1019097"/>
            <a:ext cx="8462766" cy="1261884"/>
          </a:xfrm>
          <a:prstGeom prst="rect">
            <a:avLst/>
          </a:prstGeom>
          <a:noFill/>
        </p:spPr>
        <p:txBody>
          <a:bodyPr wrap="none" rtlCol="0">
            <a:spAutoFit/>
          </a:bodyPr>
          <a:lstStyle/>
          <a:p>
            <a:r>
              <a:rPr kumimoji="1" lang="en-US" altLang="zh-CN" sz="2400" dirty="0" smtClean="0"/>
              <a:t>Previous CV:  Model should fit the data each fold</a:t>
            </a:r>
          </a:p>
          <a:p>
            <a:r>
              <a:rPr kumimoji="1" lang="en-US" altLang="zh-CN" sz="2400" dirty="0" err="1" smtClean="0"/>
              <a:t>FaST</a:t>
            </a:r>
            <a:r>
              <a:rPr kumimoji="1" lang="en-US" altLang="zh-CN" sz="2400" dirty="0" smtClean="0"/>
              <a:t>-CV:         No matter how many folds, only fits once</a:t>
            </a:r>
          </a:p>
          <a:p>
            <a:r>
              <a:rPr kumimoji="1" lang="en-US" altLang="zh-CN" sz="2800" dirty="0" smtClean="0"/>
              <a:t>The</a:t>
            </a:r>
            <a:r>
              <a:rPr kumimoji="1" lang="zh-CN" altLang="en-US" sz="2800" dirty="0" smtClean="0"/>
              <a:t> </a:t>
            </a:r>
            <a:r>
              <a:rPr kumimoji="1" lang="en-US" altLang="zh-CN" sz="2800" dirty="0" smtClean="0"/>
              <a:t>novel</a:t>
            </a:r>
            <a:r>
              <a:rPr kumimoji="1" lang="zh-CN" altLang="en-US" sz="2800" dirty="0" smtClean="0"/>
              <a:t> </a:t>
            </a:r>
            <a:r>
              <a:rPr kumimoji="1" lang="en-US" altLang="zh-CN" sz="2800" dirty="0" smtClean="0"/>
              <a:t>algorithm</a:t>
            </a:r>
            <a:r>
              <a:rPr kumimoji="1" lang="zh-CN" altLang="en-US" sz="2800" dirty="0" smtClean="0"/>
              <a:t> </a:t>
            </a:r>
            <a:r>
              <a:rPr kumimoji="1" lang="en-US" altLang="zh-CN" sz="2800" dirty="0" smtClean="0"/>
              <a:t>Increase efficiency </a:t>
            </a:r>
            <a:r>
              <a:rPr kumimoji="1" lang="en-US" altLang="zh-CN" sz="2800" dirty="0" smtClean="0"/>
              <a:t>hundreds </a:t>
            </a:r>
            <a:r>
              <a:rPr kumimoji="1" lang="en-US" altLang="zh-CN" sz="2800" dirty="0" smtClean="0"/>
              <a:t>of </a:t>
            </a:r>
            <a:r>
              <a:rPr kumimoji="1" lang="en-US" altLang="zh-CN" sz="2800" dirty="0" smtClean="0"/>
              <a:t>time</a:t>
            </a:r>
            <a:endParaRPr kumimoji="1" lang="zh-CN" altLang="en-US" sz="2800" dirty="0" smtClean="0"/>
          </a:p>
        </p:txBody>
      </p:sp>
      <p:pic>
        <p:nvPicPr>
          <p:cNvPr id="11" name="内容占位符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2716" y="2711868"/>
            <a:ext cx="4596063" cy="1647190"/>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2717" y="4728390"/>
            <a:ext cx="4596062" cy="1647190"/>
          </a:xfrm>
          <a:prstGeom prst="rect">
            <a:avLst/>
          </a:prstGeom>
        </p:spPr>
      </p:pic>
      <p:sp>
        <p:nvSpPr>
          <p:cNvPr id="13" name="文本框 12"/>
          <p:cNvSpPr txBox="1"/>
          <p:nvPr/>
        </p:nvSpPr>
        <p:spPr>
          <a:xfrm>
            <a:off x="7406741" y="4382495"/>
            <a:ext cx="928011" cy="369332"/>
          </a:xfrm>
          <a:prstGeom prst="rect">
            <a:avLst/>
          </a:prstGeom>
          <a:noFill/>
        </p:spPr>
        <p:txBody>
          <a:bodyPr wrap="none" rtlCol="0">
            <a:spAutoFit/>
          </a:bodyPr>
          <a:lstStyle/>
          <a:p>
            <a:r>
              <a:rPr kumimoji="1" lang="en-US" altLang="zh-CN" dirty="0" smtClean="0"/>
              <a:t>By</a:t>
            </a:r>
            <a:r>
              <a:rPr kumimoji="1" lang="zh-CN" altLang="en-US" dirty="0" smtClean="0"/>
              <a:t> </a:t>
            </a:r>
            <a:r>
              <a:rPr kumimoji="1" lang="en-US" altLang="zh-CN" dirty="0" smtClean="0"/>
              <a:t>male</a:t>
            </a:r>
            <a:endParaRPr kumimoji="1" lang="zh-CN" altLang="en-US" dirty="0"/>
          </a:p>
        </p:txBody>
      </p:sp>
      <p:sp>
        <p:nvSpPr>
          <p:cNvPr id="14" name="文本框 13"/>
          <p:cNvSpPr txBox="1"/>
          <p:nvPr/>
        </p:nvSpPr>
        <p:spPr>
          <a:xfrm>
            <a:off x="7316523" y="6418594"/>
            <a:ext cx="1108445" cy="369332"/>
          </a:xfrm>
          <a:prstGeom prst="rect">
            <a:avLst/>
          </a:prstGeom>
          <a:noFill/>
        </p:spPr>
        <p:txBody>
          <a:bodyPr wrap="none" rtlCol="0">
            <a:spAutoFit/>
          </a:bodyPr>
          <a:lstStyle/>
          <a:p>
            <a:r>
              <a:rPr kumimoji="1" lang="en-US" altLang="zh-CN" dirty="0" smtClean="0"/>
              <a:t>By</a:t>
            </a:r>
            <a:r>
              <a:rPr kumimoji="1" lang="zh-CN" altLang="en-US" dirty="0" smtClean="0"/>
              <a:t> </a:t>
            </a:r>
            <a:r>
              <a:rPr kumimoji="1" lang="en-US" altLang="zh-CN" dirty="0" smtClean="0"/>
              <a:t>female</a:t>
            </a:r>
            <a:endParaRPr kumimoji="1" lang="zh-CN" altLang="en-US" dirty="0"/>
          </a:p>
        </p:txBody>
      </p:sp>
    </p:spTree>
    <p:extLst>
      <p:ext uri="{BB962C8B-B14F-4D97-AF65-F5344CB8AC3E}">
        <p14:creationId xmlns:p14="http://schemas.microsoft.com/office/powerpoint/2010/main" val="20496609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4382</TotalTime>
  <Words>3680</Words>
  <Application>Microsoft Macintosh PowerPoint</Application>
  <PresentationFormat>宽屏</PresentationFormat>
  <Paragraphs>229</Paragraphs>
  <Slides>16</Slides>
  <Notes>15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16</vt:i4>
      </vt:variant>
    </vt:vector>
  </HeadingPairs>
  <TitlesOfParts>
    <vt:vector size="22" baseType="lpstr">
      <vt:lpstr>Calibri</vt:lpstr>
      <vt:lpstr>Calibri Light</vt:lpstr>
      <vt:lpstr>Cambria Math</vt:lpstr>
      <vt:lpstr>宋体</vt:lpstr>
      <vt:lpstr>Arial</vt:lpstr>
      <vt:lpstr>Office 主题</vt:lpstr>
      <vt:lpstr>Applying Machine Learning to  Predict Maize Traits Using SNP Data</vt:lpstr>
      <vt:lpstr>Heterosis and quantitative traits prediction</vt:lpstr>
      <vt:lpstr>PowerPoint 演示文稿</vt:lpstr>
      <vt:lpstr>Data Summary</vt:lpstr>
      <vt:lpstr>Evaluation Metric and Dataset Splitting</vt:lpstr>
      <vt:lpstr>Overfitting of Machine Learning model</vt:lpstr>
      <vt:lpstr>Large scale test simulation reveals relationship</vt:lpstr>
      <vt:lpstr>Mixed-Ridge Model</vt:lpstr>
      <vt:lpstr>FaST CV: do cross validation quickly</vt:lpstr>
      <vt:lpstr>PowerPoint 演示文稿</vt:lpstr>
      <vt:lpstr>Metric Regressor:</vt:lpstr>
      <vt:lpstr>Improve Feature Selection</vt:lpstr>
      <vt:lpstr>PowerPoint 演示文稿</vt:lpstr>
      <vt:lpstr>Non-Linear Model</vt:lpstr>
      <vt:lpstr>Acknowledgement</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User</cp:lastModifiedBy>
  <cp:revision>229</cp:revision>
  <dcterms:created xsi:type="dcterms:W3CDTF">2018-03-13T15:09:57Z</dcterms:created>
  <dcterms:modified xsi:type="dcterms:W3CDTF">2018-03-16T16:13:38Z</dcterms:modified>
</cp:coreProperties>
</file>